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notesSlides/notesSlide10.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drawings/drawing14.xml" ContentType="application/vnd.openxmlformats-officedocument.drawingml.chartshapes+xml"/>
  <Override PartName="/ppt/charts/chart15.xml" ContentType="application/vnd.openxmlformats-officedocument.drawingml.chart+xml"/>
  <Override PartName="/ppt/drawings/drawing15.xml" ContentType="application/vnd.openxmlformats-officedocument.drawingml.chartshapes+xml"/>
  <Override PartName="/ppt/charts/chart16.xml" ContentType="application/vnd.openxmlformats-officedocument.drawingml.chart+xml"/>
  <Override PartName="/ppt/drawings/drawing16.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7.xml" ContentType="application/vnd.openxmlformats-officedocument.drawingml.chart+xml"/>
  <Override PartName="/ppt/notesSlides/notesSlide13.xml" ContentType="application/vnd.openxmlformats-officedocument.presentationml.notesSlide+xml"/>
  <Override PartName="/ppt/charts/chart18.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9.xml" ContentType="application/vnd.openxmlformats-officedocument.drawingml.chart+xml"/>
  <Override PartName="/ppt/notesSlides/notesSlide16.xml" ContentType="application/vnd.openxmlformats-officedocument.presentationml.notesSlide+xml"/>
  <Override PartName="/ppt/charts/chart20.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7.xml" ContentType="application/vnd.openxmlformats-officedocument.drawingml.chartshapes+xml"/>
  <Override PartName="/ppt/charts/chart2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769" r:id="rId2"/>
    <p:sldId id="828" r:id="rId3"/>
    <p:sldId id="699" r:id="rId4"/>
    <p:sldId id="698" r:id="rId5"/>
    <p:sldId id="771" r:id="rId6"/>
    <p:sldId id="772" r:id="rId7"/>
    <p:sldId id="783" r:id="rId8"/>
    <p:sldId id="798" r:id="rId9"/>
    <p:sldId id="802" r:id="rId10"/>
    <p:sldId id="803" r:id="rId11"/>
    <p:sldId id="799" r:id="rId12"/>
    <p:sldId id="774" r:id="rId13"/>
    <p:sldId id="812" r:id="rId14"/>
    <p:sldId id="816" r:id="rId15"/>
    <p:sldId id="808" r:id="rId16"/>
    <p:sldId id="787" r:id="rId17"/>
    <p:sldId id="790" r:id="rId18"/>
    <p:sldId id="788" r:id="rId19"/>
    <p:sldId id="793" r:id="rId20"/>
    <p:sldId id="826" r:id="rId21"/>
    <p:sldId id="841" r:id="rId22"/>
    <p:sldId id="829" r:id="rId23"/>
    <p:sldId id="836" r:id="rId24"/>
    <p:sldId id="838" r:id="rId25"/>
    <p:sldId id="839" r:id="rId26"/>
    <p:sldId id="831" r:id="rId27"/>
    <p:sldId id="827" r:id="rId28"/>
    <p:sldId id="833" r:id="rId29"/>
    <p:sldId id="834" r:id="rId30"/>
    <p:sldId id="832" r:id="rId31"/>
    <p:sldId id="821" r:id="rId3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67828" autoAdjust="0"/>
  </p:normalViewPr>
  <p:slideViewPr>
    <p:cSldViewPr>
      <p:cViewPr varScale="1">
        <p:scale>
          <a:sx n="37" d="100"/>
          <a:sy n="37" d="100"/>
        </p:scale>
        <p:origin x="33" y="141"/>
      </p:cViewPr>
      <p:guideLst>
        <p:guide orient="horz" pos="2160"/>
        <p:guide pos="2880"/>
      </p:guideLst>
    </p:cSldViewPr>
  </p:slideViewPr>
  <p:outlineViewPr>
    <p:cViewPr>
      <p:scale>
        <a:sx n="33" d="100"/>
        <a:sy n="33" d="100"/>
      </p:scale>
      <p:origin x="0" y="-17214"/>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Arbeitsblat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Arbeitsblat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Arbeitsblat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Arbeitsblat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Arbeitsblat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Arbeitsblatt13.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Arbeitsblatt14.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Arbeitsblatt15.xlsx"/></Relationships>
</file>

<file path=ppt/charts/_rels/chart17.xml.rels><?xml version="1.0" encoding="UTF-8" standalone="yes"?>
<Relationships xmlns="http://schemas.openxmlformats.org/package/2006/relationships"><Relationship Id="rId1" Type="http://schemas.openxmlformats.org/officeDocument/2006/relationships/oleObject" Target="file:///C:\Users\huberstefan\Documents\0%20-%200915%20-%20Studie%20BeJuSo\0%20-%20Final\Carsten\neu%20-%20150313\150313_T_Gottesdiensth&#228;ufigkeit%20-%20sh%20-%20Wunder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huberstefan\Documents\0%20-%200915%20-%20Studie%20BeJuSo\0%20-%20Final\Carsten\neu%20-%20150313\150313_T_Gottesdiensth&#228;ufigkeit%20-%20sh%20-%20Wunder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huberstefan\Filr\Meine%20Dateien\0%20-%200915%20-%20Studie%20BeJuSo\0%20Zwischenbericht\00%20-%20Ideologie%20gesamt%20gew%20-%201961-2012%20-%2050%20Jahr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Arbeitsblat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Arbeitsblatt16.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7.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Arbeitsblatt17.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Arbeitsblat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Arbeitsblat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Arbeitsblat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Arbeitsblat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593086734913888E-2"/>
          <c:y val="2.0390320143730919E-2"/>
          <c:w val="0.94745251586158508"/>
          <c:h val="0.93360109348409814"/>
        </c:manualLayout>
      </c:layout>
      <c:lineChart>
        <c:grouping val="standard"/>
        <c:varyColors val="0"/>
        <c:ser>
          <c:idx val="0"/>
          <c:order val="0"/>
          <c:tx>
            <c:strRef>
              <c:f>'Religionszugehörigkeit, gültige'!$R$2</c:f>
              <c:strCache>
                <c:ptCount val="1"/>
                <c:pt idx="0">
                  <c:v>wöchentlich</c:v>
                </c:pt>
              </c:strCache>
            </c:strRef>
          </c:tx>
          <c:spPr>
            <a:ln>
              <a:noFill/>
            </a:ln>
          </c:spPr>
          <c:marker>
            <c:symbol val="diamond"/>
            <c:size val="10"/>
            <c:spPr>
              <a:solidFill>
                <a:schemeClr val="accent1">
                  <a:lumMod val="75000"/>
                </a:schemeClr>
              </a:solidFill>
            </c:spPr>
          </c:marker>
          <c:trendline>
            <c:trendlineType val="poly"/>
            <c:order val="2"/>
            <c:dispRSqr val="0"/>
            <c:dispEq val="0"/>
          </c:trendline>
          <c:cat>
            <c:numRef>
              <c:f>'Religionszugehörigkeit, gültige'!$Q$3:$Q$46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gültige'!$R$3:$R$46</c:f>
              <c:numCache>
                <c:formatCode>General</c:formatCode>
                <c:ptCount val="44"/>
                <c:pt idx="0" formatCode="0.0">
                  <c:v>66.5</c:v>
                </c:pt>
                <c:pt idx="2" formatCode="0.0">
                  <c:v>56.2</c:v>
                </c:pt>
                <c:pt idx="4" formatCode="0.0">
                  <c:v>43.6</c:v>
                </c:pt>
                <c:pt idx="5" formatCode="0.0">
                  <c:v>43.8</c:v>
                </c:pt>
                <c:pt idx="9" formatCode="0.0">
                  <c:v>41.4</c:v>
                </c:pt>
                <c:pt idx="19" formatCode="0.0">
                  <c:v>31.4</c:v>
                </c:pt>
                <c:pt idx="21" formatCode="0.0">
                  <c:v>20.6</c:v>
                </c:pt>
                <c:pt idx="23" formatCode="0.0">
                  <c:v>19.100000000000001</c:v>
                </c:pt>
                <c:pt idx="24" formatCode="0.0">
                  <c:v>17.5</c:v>
                </c:pt>
                <c:pt idx="25" formatCode="0.0">
                  <c:v>20</c:v>
                </c:pt>
                <c:pt idx="26" formatCode="0.0">
                  <c:v>18.2</c:v>
                </c:pt>
                <c:pt idx="27" formatCode="0.0">
                  <c:v>17.2</c:v>
                </c:pt>
                <c:pt idx="28" formatCode="0.0">
                  <c:v>16</c:v>
                </c:pt>
                <c:pt idx="29" formatCode="0.0">
                  <c:v>14.9</c:v>
                </c:pt>
                <c:pt idx="30" formatCode="0.0">
                  <c:v>13.7</c:v>
                </c:pt>
                <c:pt idx="31" formatCode="0.0">
                  <c:v>12.1</c:v>
                </c:pt>
                <c:pt idx="32" formatCode="0.0">
                  <c:v>16.8</c:v>
                </c:pt>
                <c:pt idx="33" formatCode="0.0">
                  <c:v>16.2</c:v>
                </c:pt>
                <c:pt idx="34" formatCode="0.0">
                  <c:v>15.3</c:v>
                </c:pt>
                <c:pt idx="35" formatCode="0.0">
                  <c:v>15.1</c:v>
                </c:pt>
                <c:pt idx="36" formatCode="0.0">
                  <c:v>16.2</c:v>
                </c:pt>
                <c:pt idx="37" formatCode="0.0">
                  <c:v>17.3</c:v>
                </c:pt>
                <c:pt idx="38" formatCode="0.0">
                  <c:v>15.1</c:v>
                </c:pt>
                <c:pt idx="39" formatCode="0.0">
                  <c:v>13.8</c:v>
                </c:pt>
                <c:pt idx="40" formatCode="0.0">
                  <c:v>14</c:v>
                </c:pt>
                <c:pt idx="41" formatCode="0.0">
                  <c:v>12.3</c:v>
                </c:pt>
                <c:pt idx="42" formatCode="0.0">
                  <c:v>14.9</c:v>
                </c:pt>
                <c:pt idx="43" formatCode="0.0">
                  <c:v>9.5</c:v>
                </c:pt>
              </c:numCache>
            </c:numRef>
          </c:val>
          <c:smooth val="0"/>
          <c:extLst>
            <c:ext xmlns:c16="http://schemas.microsoft.com/office/drawing/2014/chart" uri="{C3380CC4-5D6E-409C-BE32-E72D297353CC}">
              <c16:uniqueId val="{00000000-BD4B-4D4A-907B-00FC65A6B742}"/>
            </c:ext>
          </c:extLst>
        </c:ser>
        <c:ser>
          <c:idx val="1"/>
          <c:order val="1"/>
          <c:tx>
            <c:strRef>
              <c:f>'Religionszugehörigkeit, gültige'!$S$2</c:f>
              <c:strCache>
                <c:ptCount val="1"/>
                <c:pt idx="0">
                  <c:v>mindestens monatlich</c:v>
                </c:pt>
              </c:strCache>
            </c:strRef>
          </c:tx>
          <c:spPr>
            <a:ln>
              <a:noFill/>
            </a:ln>
          </c:spPr>
          <c:marker>
            <c:symbol val="square"/>
            <c:size val="7"/>
            <c:spPr>
              <a:solidFill>
                <a:schemeClr val="accent1">
                  <a:lumMod val="60000"/>
                  <a:lumOff val="40000"/>
                </a:schemeClr>
              </a:solidFill>
              <a:ln>
                <a:solidFill>
                  <a:schemeClr val="accent1">
                    <a:lumMod val="60000"/>
                    <a:lumOff val="40000"/>
                  </a:schemeClr>
                </a:solidFill>
              </a:ln>
            </c:spPr>
          </c:marker>
          <c:trendline>
            <c:trendlineType val="poly"/>
            <c:order val="2"/>
            <c:dispRSqr val="0"/>
            <c:dispEq val="0"/>
          </c:trendline>
          <c:cat>
            <c:numRef>
              <c:f>'Religionszugehörigkeit, gültige'!$Q$3:$Q$46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gültige'!$S$3:$S$46</c:f>
              <c:numCache>
                <c:formatCode>General</c:formatCode>
                <c:ptCount val="44"/>
                <c:pt idx="4" formatCode="0.0">
                  <c:v>62</c:v>
                </c:pt>
                <c:pt idx="5" formatCode="0.0">
                  <c:v>60.099999999999994</c:v>
                </c:pt>
                <c:pt idx="19" formatCode="0.0">
                  <c:v>50.3</c:v>
                </c:pt>
                <c:pt idx="21" formatCode="0.0">
                  <c:v>39.299999999999997</c:v>
                </c:pt>
                <c:pt idx="23" formatCode="0.0">
                  <c:v>33.6</c:v>
                </c:pt>
                <c:pt idx="24" formatCode="0.0">
                  <c:v>31.9</c:v>
                </c:pt>
                <c:pt idx="25" formatCode="0.0">
                  <c:v>35.700000000000003</c:v>
                </c:pt>
                <c:pt idx="26" formatCode="0.0">
                  <c:v>33.299999999999997</c:v>
                </c:pt>
                <c:pt idx="27" formatCode="0.0">
                  <c:v>30</c:v>
                </c:pt>
                <c:pt idx="28" formatCode="0.0">
                  <c:v>29.8</c:v>
                </c:pt>
                <c:pt idx="29" formatCode="0.0">
                  <c:v>32.6</c:v>
                </c:pt>
                <c:pt idx="30" formatCode="0.0">
                  <c:v>29.7</c:v>
                </c:pt>
                <c:pt idx="31" formatCode="0.0">
                  <c:v>27.6</c:v>
                </c:pt>
                <c:pt idx="32" formatCode="0.0">
                  <c:v>33.299999999999997</c:v>
                </c:pt>
                <c:pt idx="33" formatCode="0.0">
                  <c:v>32</c:v>
                </c:pt>
                <c:pt idx="34" formatCode="0.0">
                  <c:v>29.8</c:v>
                </c:pt>
                <c:pt idx="35" formatCode="0.0">
                  <c:v>28.6</c:v>
                </c:pt>
                <c:pt idx="36" formatCode="0.0">
                  <c:v>30.299999999999997</c:v>
                </c:pt>
                <c:pt idx="37" formatCode="0.0">
                  <c:v>32.9</c:v>
                </c:pt>
                <c:pt idx="38" formatCode="0.0">
                  <c:v>29.799999999999997</c:v>
                </c:pt>
                <c:pt idx="39" formatCode="0.0">
                  <c:v>34</c:v>
                </c:pt>
                <c:pt idx="40" formatCode="0.0">
                  <c:v>33.6</c:v>
                </c:pt>
                <c:pt idx="41" formatCode="0.0">
                  <c:v>27.700000000000003</c:v>
                </c:pt>
                <c:pt idx="42" formatCode="0.0">
                  <c:v>32.299999999999997</c:v>
                </c:pt>
                <c:pt idx="43" formatCode="0.0">
                  <c:v>28.1</c:v>
                </c:pt>
              </c:numCache>
            </c:numRef>
          </c:val>
          <c:smooth val="0"/>
          <c:extLst>
            <c:ext xmlns:c16="http://schemas.microsoft.com/office/drawing/2014/chart" uri="{C3380CC4-5D6E-409C-BE32-E72D297353CC}">
              <c16:uniqueId val="{00000001-BD4B-4D4A-907B-00FC65A6B742}"/>
            </c:ext>
          </c:extLst>
        </c:ser>
        <c:dLbls>
          <c:showLegendKey val="0"/>
          <c:showVal val="0"/>
          <c:showCatName val="0"/>
          <c:showSerName val="0"/>
          <c:showPercent val="0"/>
          <c:showBubbleSize val="0"/>
        </c:dLbls>
        <c:marker val="1"/>
        <c:smooth val="0"/>
        <c:axId val="-1163803984"/>
        <c:axId val="-1163802896"/>
      </c:lineChart>
      <c:catAx>
        <c:axId val="-1163803984"/>
        <c:scaling>
          <c:orientation val="minMax"/>
        </c:scaling>
        <c:delete val="0"/>
        <c:axPos val="b"/>
        <c:numFmt formatCode="General" sourceLinked="1"/>
        <c:majorTickMark val="out"/>
        <c:minorTickMark val="none"/>
        <c:tickLblPos val="nextTo"/>
        <c:txPr>
          <a:bodyPr/>
          <a:lstStyle/>
          <a:p>
            <a:pPr>
              <a:defRPr sz="1800"/>
            </a:pPr>
            <a:endParaRPr lang="de-DE"/>
          </a:p>
        </c:txPr>
        <c:crossAx val="-1163802896"/>
        <c:crosses val="autoZero"/>
        <c:auto val="1"/>
        <c:lblAlgn val="ctr"/>
        <c:lblOffset val="100"/>
        <c:noMultiLvlLbl val="0"/>
      </c:catAx>
      <c:valAx>
        <c:axId val="-1163802896"/>
        <c:scaling>
          <c:orientation val="minMax"/>
          <c:max val="100"/>
        </c:scaling>
        <c:delete val="0"/>
        <c:axPos val="l"/>
        <c:majorGridlines/>
        <c:numFmt formatCode="0" sourceLinked="0"/>
        <c:majorTickMark val="out"/>
        <c:minorTickMark val="none"/>
        <c:tickLblPos val="nextTo"/>
        <c:txPr>
          <a:bodyPr/>
          <a:lstStyle/>
          <a:p>
            <a:pPr>
              <a:defRPr sz="1800"/>
            </a:pPr>
            <a:endParaRPr lang="de-DE"/>
          </a:p>
        </c:txPr>
        <c:crossAx val="-1163803984"/>
        <c:crosses val="autoZero"/>
        <c:crossBetween val="between"/>
      </c:valAx>
    </c:plotArea>
    <c:legend>
      <c:legendPos val="r"/>
      <c:legendEntry>
        <c:idx val="0"/>
        <c:txPr>
          <a:bodyPr/>
          <a:lstStyle/>
          <a:p>
            <a:pPr>
              <a:defRPr sz="2400" b="1"/>
            </a:pPr>
            <a:endParaRPr lang="de-DE"/>
          </a:p>
        </c:txPr>
      </c:legendEntry>
      <c:legendEntry>
        <c:idx val="1"/>
        <c:txPr>
          <a:bodyPr/>
          <a:lstStyle/>
          <a:p>
            <a:pPr>
              <a:defRPr sz="2400" b="1"/>
            </a:pPr>
            <a:endParaRPr lang="de-DE"/>
          </a:p>
        </c:txPr>
      </c:legendEntry>
      <c:layout>
        <c:manualLayout>
          <c:xMode val="edge"/>
          <c:yMode val="edge"/>
          <c:x val="4.57494401370694E-2"/>
          <c:y val="2.9756796836213122E-2"/>
          <c:w val="0.95349430260437029"/>
          <c:h val="0.16961817954800848"/>
        </c:manualLayout>
      </c:layout>
      <c:overlay val="0"/>
      <c:txPr>
        <a:bodyPr/>
        <a:lstStyle/>
        <a:p>
          <a:pPr>
            <a:defRPr sz="2400"/>
          </a:pPr>
          <a:endParaRPr lang="de-DE"/>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51590220972613E-2"/>
          <c:y val="5.0894641190130749E-2"/>
          <c:w val="0.9591295121412321"/>
          <c:h val="0.89566177855451568"/>
        </c:manualLayout>
      </c:layout>
      <c:lineChart>
        <c:grouping val="standard"/>
        <c:varyColors val="0"/>
        <c:ser>
          <c:idx val="0"/>
          <c:order val="0"/>
          <c:tx>
            <c:strRef>
              <c:f>'Religionszugehörigkeit, gültige'!$N$2</c:f>
              <c:strCache>
                <c:ptCount val="1"/>
                <c:pt idx="0">
                  <c:v>wöchentlich</c:v>
                </c:pt>
              </c:strCache>
            </c:strRef>
          </c:tx>
          <c:spPr>
            <a:ln>
              <a:noFill/>
            </a:ln>
          </c:spPr>
          <c:marker>
            <c:symbol val="diamond"/>
            <c:size val="10"/>
            <c:spPr>
              <a:solidFill>
                <a:srgbClr val="C00000"/>
              </a:solidFill>
              <a:ln>
                <a:solidFill>
                  <a:srgbClr val="C00000"/>
                </a:solidFill>
              </a:ln>
            </c:spPr>
          </c:marker>
          <c:trendline>
            <c:trendlineType val="poly"/>
            <c:order val="2"/>
            <c:dispRSqr val="0"/>
            <c:dispEq val="0"/>
          </c:trendline>
          <c:cat>
            <c:numRef>
              <c:f>'Religionszugehörigkeit, gültige'!$M$3:$M$46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gültige'!$N$3:$N$46</c:f>
              <c:numCache>
                <c:formatCode>General</c:formatCode>
                <c:ptCount val="44"/>
                <c:pt idx="0" formatCode="0.0">
                  <c:v>6.6</c:v>
                </c:pt>
                <c:pt idx="2" formatCode="0.0">
                  <c:v>13.6</c:v>
                </c:pt>
                <c:pt idx="4" formatCode="0.0">
                  <c:v>6.3</c:v>
                </c:pt>
                <c:pt idx="5" formatCode="0.0">
                  <c:v>7</c:v>
                </c:pt>
                <c:pt idx="9" formatCode="0.0">
                  <c:v>7.9</c:v>
                </c:pt>
                <c:pt idx="19" formatCode="0.0">
                  <c:v>9.6</c:v>
                </c:pt>
                <c:pt idx="21" formatCode="0.0">
                  <c:v>6.2</c:v>
                </c:pt>
                <c:pt idx="23" formatCode="0.0">
                  <c:v>5.8</c:v>
                </c:pt>
                <c:pt idx="24" formatCode="0.0">
                  <c:v>6.1</c:v>
                </c:pt>
                <c:pt idx="25" formatCode="0.0">
                  <c:v>5.8</c:v>
                </c:pt>
                <c:pt idx="26" formatCode="0.0">
                  <c:v>4.7</c:v>
                </c:pt>
                <c:pt idx="27" formatCode="0.0">
                  <c:v>3.7</c:v>
                </c:pt>
                <c:pt idx="28" formatCode="0.0">
                  <c:v>6</c:v>
                </c:pt>
                <c:pt idx="29" formatCode="0.0">
                  <c:v>5.8</c:v>
                </c:pt>
                <c:pt idx="30" formatCode="0.0">
                  <c:v>5.2</c:v>
                </c:pt>
                <c:pt idx="31" formatCode="0.0">
                  <c:v>6.1</c:v>
                </c:pt>
                <c:pt idx="32" formatCode="0.0">
                  <c:v>6.7</c:v>
                </c:pt>
                <c:pt idx="33" formatCode="0.0">
                  <c:v>5.4</c:v>
                </c:pt>
                <c:pt idx="34" formatCode="0.0">
                  <c:v>6.7</c:v>
                </c:pt>
                <c:pt idx="35" formatCode="0.0">
                  <c:v>5.6</c:v>
                </c:pt>
                <c:pt idx="36" formatCode="0.0">
                  <c:v>7.9</c:v>
                </c:pt>
                <c:pt idx="37" formatCode="0.0">
                  <c:v>7.6</c:v>
                </c:pt>
                <c:pt idx="38" formatCode="0.0">
                  <c:v>7.1</c:v>
                </c:pt>
                <c:pt idx="39" formatCode="0.0">
                  <c:v>4.4000000000000004</c:v>
                </c:pt>
                <c:pt idx="40" formatCode="0.0">
                  <c:v>5.2</c:v>
                </c:pt>
                <c:pt idx="41" formatCode="0.0">
                  <c:v>5.7</c:v>
                </c:pt>
                <c:pt idx="42" formatCode="0.0">
                  <c:v>5.0999999999999996</c:v>
                </c:pt>
                <c:pt idx="43" formatCode="0.0">
                  <c:v>3.8</c:v>
                </c:pt>
              </c:numCache>
            </c:numRef>
          </c:val>
          <c:smooth val="0"/>
          <c:extLst>
            <c:ext xmlns:c16="http://schemas.microsoft.com/office/drawing/2014/chart" uri="{C3380CC4-5D6E-409C-BE32-E72D297353CC}">
              <c16:uniqueId val="{00000000-FD84-4F7B-B769-12615E983EE8}"/>
            </c:ext>
          </c:extLst>
        </c:ser>
        <c:ser>
          <c:idx val="1"/>
          <c:order val="1"/>
          <c:tx>
            <c:strRef>
              <c:f>'Religionszugehörigkeit, gültige'!$O$2</c:f>
              <c:strCache>
                <c:ptCount val="1"/>
                <c:pt idx="0">
                  <c:v>mindestens monatlich</c:v>
                </c:pt>
              </c:strCache>
            </c:strRef>
          </c:tx>
          <c:spPr>
            <a:ln>
              <a:noFill/>
            </a:ln>
          </c:spPr>
          <c:marker>
            <c:spPr>
              <a:solidFill>
                <a:srgbClr val="FF7C80"/>
              </a:solidFill>
              <a:ln>
                <a:solidFill>
                  <a:srgbClr val="FF7C80"/>
                </a:solidFill>
              </a:ln>
            </c:spPr>
          </c:marker>
          <c:trendline>
            <c:trendlineType val="poly"/>
            <c:order val="2"/>
            <c:dispRSqr val="0"/>
            <c:dispEq val="0"/>
          </c:trendline>
          <c:cat>
            <c:numRef>
              <c:f>'Religionszugehörigkeit, gültige'!$M$3:$M$46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gültige'!$O$3:$O$46</c:f>
              <c:numCache>
                <c:formatCode>General</c:formatCode>
                <c:ptCount val="44"/>
                <c:pt idx="4" formatCode="0.0">
                  <c:v>24.7</c:v>
                </c:pt>
                <c:pt idx="5" formatCode="0.0">
                  <c:v>27.7</c:v>
                </c:pt>
                <c:pt idx="19" formatCode="0.0">
                  <c:v>25.5</c:v>
                </c:pt>
                <c:pt idx="21" formatCode="0.0">
                  <c:v>24</c:v>
                </c:pt>
                <c:pt idx="23" formatCode="0.0">
                  <c:v>15.399999999999999</c:v>
                </c:pt>
                <c:pt idx="24" formatCode="0.0">
                  <c:v>13.8</c:v>
                </c:pt>
                <c:pt idx="25" formatCode="0.0">
                  <c:v>16.100000000000001</c:v>
                </c:pt>
                <c:pt idx="26" formatCode="0.0">
                  <c:v>13.3</c:v>
                </c:pt>
                <c:pt idx="27" formatCode="0.0">
                  <c:v>12.2</c:v>
                </c:pt>
                <c:pt idx="28" formatCode="0.0">
                  <c:v>15.6</c:v>
                </c:pt>
                <c:pt idx="29" formatCode="0.0">
                  <c:v>18.399999999999999</c:v>
                </c:pt>
                <c:pt idx="30" formatCode="0.0">
                  <c:v>15.399999999999999</c:v>
                </c:pt>
                <c:pt idx="31" formatCode="0.0">
                  <c:v>17</c:v>
                </c:pt>
                <c:pt idx="32" formatCode="0.0">
                  <c:v>17.5</c:v>
                </c:pt>
                <c:pt idx="33" formatCode="0.0">
                  <c:v>15.3</c:v>
                </c:pt>
                <c:pt idx="34" formatCode="0.0">
                  <c:v>17.600000000000001</c:v>
                </c:pt>
                <c:pt idx="35" formatCode="0.0">
                  <c:v>15.1</c:v>
                </c:pt>
                <c:pt idx="36" formatCode="0.0">
                  <c:v>19.600000000000001</c:v>
                </c:pt>
                <c:pt idx="37" formatCode="0.0">
                  <c:v>19.799999999999997</c:v>
                </c:pt>
                <c:pt idx="38" formatCode="0.0">
                  <c:v>18.799999999999997</c:v>
                </c:pt>
                <c:pt idx="39" formatCode="0.0">
                  <c:v>19.100000000000001</c:v>
                </c:pt>
                <c:pt idx="40" formatCode="0.0">
                  <c:v>20</c:v>
                </c:pt>
                <c:pt idx="41" formatCode="0.0">
                  <c:v>14.899999999999999</c:v>
                </c:pt>
                <c:pt idx="42" formatCode="0.0">
                  <c:v>18.899999999999999</c:v>
                </c:pt>
                <c:pt idx="43" formatCode="0.0">
                  <c:v>14.3</c:v>
                </c:pt>
              </c:numCache>
            </c:numRef>
          </c:val>
          <c:smooth val="0"/>
          <c:extLst>
            <c:ext xmlns:c16="http://schemas.microsoft.com/office/drawing/2014/chart" uri="{C3380CC4-5D6E-409C-BE32-E72D297353CC}">
              <c16:uniqueId val="{00000001-FD84-4F7B-B769-12615E983EE8}"/>
            </c:ext>
          </c:extLst>
        </c:ser>
        <c:dLbls>
          <c:showLegendKey val="0"/>
          <c:showVal val="0"/>
          <c:showCatName val="0"/>
          <c:showSerName val="0"/>
          <c:showPercent val="0"/>
          <c:showBubbleSize val="0"/>
        </c:dLbls>
        <c:marker val="1"/>
        <c:smooth val="0"/>
        <c:axId val="-879475616"/>
        <c:axId val="-879471808"/>
      </c:lineChart>
      <c:catAx>
        <c:axId val="-879475616"/>
        <c:scaling>
          <c:orientation val="minMax"/>
        </c:scaling>
        <c:delete val="0"/>
        <c:axPos val="b"/>
        <c:numFmt formatCode="General" sourceLinked="1"/>
        <c:majorTickMark val="out"/>
        <c:minorTickMark val="none"/>
        <c:tickLblPos val="nextTo"/>
        <c:txPr>
          <a:bodyPr/>
          <a:lstStyle/>
          <a:p>
            <a:pPr>
              <a:defRPr sz="1800"/>
            </a:pPr>
            <a:endParaRPr lang="de-DE"/>
          </a:p>
        </c:txPr>
        <c:crossAx val="-879471808"/>
        <c:crosses val="autoZero"/>
        <c:auto val="1"/>
        <c:lblAlgn val="ctr"/>
        <c:lblOffset val="100"/>
        <c:noMultiLvlLbl val="0"/>
      </c:catAx>
      <c:valAx>
        <c:axId val="-879471808"/>
        <c:scaling>
          <c:orientation val="minMax"/>
          <c:max val="100"/>
        </c:scaling>
        <c:delete val="0"/>
        <c:axPos val="l"/>
        <c:majorGridlines/>
        <c:numFmt formatCode="0" sourceLinked="0"/>
        <c:majorTickMark val="out"/>
        <c:minorTickMark val="none"/>
        <c:tickLblPos val="nextTo"/>
        <c:txPr>
          <a:bodyPr/>
          <a:lstStyle/>
          <a:p>
            <a:pPr>
              <a:defRPr sz="1800"/>
            </a:pPr>
            <a:endParaRPr lang="de-DE"/>
          </a:p>
        </c:txPr>
        <c:crossAx val="-879475616"/>
        <c:crosses val="autoZero"/>
        <c:crossBetween val="between"/>
      </c:valAx>
    </c:plotArea>
    <c:legend>
      <c:legendPos val="r"/>
      <c:legendEntry>
        <c:idx val="0"/>
        <c:txPr>
          <a:bodyPr/>
          <a:lstStyle/>
          <a:p>
            <a:pPr>
              <a:defRPr sz="2400" b="1"/>
            </a:pPr>
            <a:endParaRPr lang="de-DE"/>
          </a:p>
        </c:txPr>
      </c:legendEntry>
      <c:legendEntry>
        <c:idx val="1"/>
        <c:txPr>
          <a:bodyPr/>
          <a:lstStyle/>
          <a:p>
            <a:pPr>
              <a:defRPr sz="2400" b="1"/>
            </a:pPr>
            <a:endParaRPr lang="de-DE"/>
          </a:p>
        </c:txPr>
      </c:legendEntry>
      <c:layout>
        <c:manualLayout>
          <c:xMode val="edge"/>
          <c:yMode val="edge"/>
          <c:x val="3.8525589115364953E-2"/>
          <c:y val="2.83558920962272E-2"/>
          <c:w val="0.95036329833770794"/>
          <c:h val="0.24801369925713238"/>
        </c:manualLayout>
      </c:layout>
      <c:overlay val="0"/>
      <c:txPr>
        <a:bodyPr/>
        <a:lstStyle/>
        <a:p>
          <a:pPr>
            <a:defRPr sz="2400"/>
          </a:pPr>
          <a:endParaRPr lang="de-DE"/>
        </a:p>
      </c:txPr>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5.34285174984745E-2"/>
          <c:y val="5.1400554097404502E-2"/>
          <c:w val="0.93668930797518601"/>
          <c:h val="0.83261956838728501"/>
        </c:manualLayout>
      </c:layout>
      <c:lineChart>
        <c:grouping val="standard"/>
        <c:varyColors val="0"/>
        <c:ser>
          <c:idx val="0"/>
          <c:order val="0"/>
          <c:tx>
            <c:strRef>
              <c:f>'Übernatürliches (bearbeitet)'!$B$2</c:f>
              <c:strCache>
                <c:ptCount val="1"/>
                <c:pt idx="0">
                  <c:v>Anteil der Personen im ISSP, die mindestens an ein religiös-spirituelles Konzept glauben (Inklusives ODER von Konzepten wie "Gott", "höhere Macht", "Leben nach dem Tod", "Wunder" oder "Horoskop")</c:v>
                </c:pt>
              </c:strCache>
            </c:strRef>
          </c:tx>
          <c:spPr>
            <a:ln w="63500">
              <a:solidFill>
                <a:srgbClr val="0070C0"/>
              </a:solidFill>
              <a:prstDash val="sysDot"/>
            </a:ln>
          </c:spPr>
          <c:marker>
            <c:symbol val="diamond"/>
            <c:size val="7"/>
            <c:spPr>
              <a:solidFill>
                <a:srgbClr val="0070C0"/>
              </a:solidFill>
              <a:ln w="38100">
                <a:solidFill>
                  <a:srgbClr val="0070C0"/>
                </a:solidFill>
              </a:ln>
            </c:spPr>
          </c:marker>
          <c:dPt>
            <c:idx val="12"/>
            <c:marker>
              <c:symbol val="none"/>
            </c:marker>
            <c:bubble3D val="0"/>
            <c:extLst>
              <c:ext xmlns:c16="http://schemas.microsoft.com/office/drawing/2014/chart" uri="{C3380CC4-5D6E-409C-BE32-E72D297353CC}">
                <c16:uniqueId val="{00000000-3BE2-458F-B192-42282957BCAE}"/>
              </c:ext>
            </c:extLst>
          </c:dPt>
          <c:dPt>
            <c:idx val="13"/>
            <c:marker>
              <c:symbol val="none"/>
            </c:marker>
            <c:bubble3D val="0"/>
            <c:extLst>
              <c:ext xmlns:c16="http://schemas.microsoft.com/office/drawing/2014/chart" uri="{C3380CC4-5D6E-409C-BE32-E72D297353CC}">
                <c16:uniqueId val="{00000001-3BE2-458F-B192-42282957BCAE}"/>
              </c:ext>
            </c:extLst>
          </c:dPt>
          <c:dPt>
            <c:idx val="14"/>
            <c:marker>
              <c:symbol val="none"/>
            </c:marker>
            <c:bubble3D val="0"/>
            <c:extLst>
              <c:ext xmlns:c16="http://schemas.microsoft.com/office/drawing/2014/chart" uri="{C3380CC4-5D6E-409C-BE32-E72D297353CC}">
                <c16:uniqueId val="{00000002-3BE2-458F-B192-42282957BCAE}"/>
              </c:ext>
            </c:extLst>
          </c:dPt>
          <c:dPt>
            <c:idx val="15"/>
            <c:marker>
              <c:symbol val="none"/>
            </c:marker>
            <c:bubble3D val="0"/>
            <c:extLst>
              <c:ext xmlns:c16="http://schemas.microsoft.com/office/drawing/2014/chart" uri="{C3380CC4-5D6E-409C-BE32-E72D297353CC}">
                <c16:uniqueId val="{00000003-3BE2-458F-B192-42282957BCAE}"/>
              </c:ext>
            </c:extLst>
          </c:dPt>
          <c:dPt>
            <c:idx val="16"/>
            <c:marker>
              <c:symbol val="none"/>
            </c:marker>
            <c:bubble3D val="0"/>
            <c:extLst>
              <c:ext xmlns:c16="http://schemas.microsoft.com/office/drawing/2014/chart" uri="{C3380CC4-5D6E-409C-BE32-E72D297353CC}">
                <c16:uniqueId val="{00000004-3BE2-458F-B192-42282957BCAE}"/>
              </c:ext>
            </c:extLst>
          </c:dPt>
          <c:dPt>
            <c:idx val="17"/>
            <c:marker>
              <c:symbol val="none"/>
            </c:marker>
            <c:bubble3D val="0"/>
            <c:extLst>
              <c:ext xmlns:c16="http://schemas.microsoft.com/office/drawing/2014/chart" uri="{C3380CC4-5D6E-409C-BE32-E72D297353CC}">
                <c16:uniqueId val="{00000005-3BE2-458F-B192-42282957BCAE}"/>
              </c:ext>
            </c:extLst>
          </c:dPt>
          <c:dPt>
            <c:idx val="18"/>
            <c:marker>
              <c:symbol val="none"/>
            </c:marker>
            <c:bubble3D val="0"/>
            <c:extLst>
              <c:ext xmlns:c16="http://schemas.microsoft.com/office/drawing/2014/chart" uri="{C3380CC4-5D6E-409C-BE32-E72D297353CC}">
                <c16:uniqueId val="{00000006-3BE2-458F-B192-42282957BCAE}"/>
              </c:ext>
            </c:extLst>
          </c:dPt>
          <c:dPt>
            <c:idx val="19"/>
            <c:marker>
              <c:symbol val="none"/>
            </c:marker>
            <c:bubble3D val="0"/>
            <c:extLst>
              <c:ext xmlns:c16="http://schemas.microsoft.com/office/drawing/2014/chart" uri="{C3380CC4-5D6E-409C-BE32-E72D297353CC}">
                <c16:uniqueId val="{00000007-3BE2-458F-B192-42282957BCAE}"/>
              </c:ext>
            </c:extLst>
          </c:dPt>
          <c:dPt>
            <c:idx val="20"/>
            <c:marker>
              <c:symbol val="none"/>
            </c:marker>
            <c:bubble3D val="0"/>
            <c:extLst>
              <c:ext xmlns:c16="http://schemas.microsoft.com/office/drawing/2014/chart" uri="{C3380CC4-5D6E-409C-BE32-E72D297353CC}">
                <c16:uniqueId val="{00000008-3BE2-458F-B192-42282957BCAE}"/>
              </c:ext>
            </c:extLst>
          </c:dPt>
          <c:cat>
            <c:numRef>
              <c:f>'Übernatürliches (bearbeitet)'!$A$3:$A$24</c:f>
              <c:numCache>
                <c:formatCode>General</c:formatCode>
                <c:ptCount val="22"/>
                <c:pt idx="0">
                  <c:v>88</c:v>
                </c:pt>
                <c:pt idx="1">
                  <c:v>89</c:v>
                </c:pt>
                <c:pt idx="2">
                  <c:v>90</c:v>
                </c:pt>
                <c:pt idx="3">
                  <c:v>91</c:v>
                </c:pt>
                <c:pt idx="4">
                  <c:v>92</c:v>
                </c:pt>
                <c:pt idx="5">
                  <c:v>93</c:v>
                </c:pt>
                <c:pt idx="6">
                  <c:v>94</c:v>
                </c:pt>
                <c:pt idx="7">
                  <c:v>95</c:v>
                </c:pt>
                <c:pt idx="8">
                  <c:v>96</c:v>
                </c:pt>
                <c:pt idx="9">
                  <c:v>97</c:v>
                </c:pt>
                <c:pt idx="10">
                  <c:v>98</c:v>
                </c:pt>
                <c:pt idx="11">
                  <c:v>99</c:v>
                </c:pt>
                <c:pt idx="12">
                  <c:v>0</c:v>
                </c:pt>
                <c:pt idx="13">
                  <c:v>1</c:v>
                </c:pt>
                <c:pt idx="14">
                  <c:v>2</c:v>
                </c:pt>
                <c:pt idx="15">
                  <c:v>3</c:v>
                </c:pt>
                <c:pt idx="16">
                  <c:v>4</c:v>
                </c:pt>
                <c:pt idx="17">
                  <c:v>5</c:v>
                </c:pt>
                <c:pt idx="18">
                  <c:v>6</c:v>
                </c:pt>
                <c:pt idx="19">
                  <c:v>7</c:v>
                </c:pt>
                <c:pt idx="20">
                  <c:v>8</c:v>
                </c:pt>
                <c:pt idx="21">
                  <c:v>9</c:v>
                </c:pt>
              </c:numCache>
            </c:numRef>
          </c:cat>
          <c:val>
            <c:numRef>
              <c:f>'Übernatürliches (bearbeitet)'!$B$3:$B$24</c:f>
              <c:numCache>
                <c:formatCode>General</c:formatCode>
                <c:ptCount val="22"/>
                <c:pt idx="11" formatCode="0.00%">
                  <c:v>0.93899999999999995</c:v>
                </c:pt>
                <c:pt idx="12" formatCode="0.00%">
                  <c:v>0.9383999999999999</c:v>
                </c:pt>
                <c:pt idx="13" formatCode="0.00%">
                  <c:v>0.93779999999999997</c:v>
                </c:pt>
                <c:pt idx="14" formatCode="0.00%">
                  <c:v>0.93720000000000003</c:v>
                </c:pt>
                <c:pt idx="15" formatCode="0.00%">
                  <c:v>0.9366000000000001</c:v>
                </c:pt>
                <c:pt idx="16" formatCode="0.00%">
                  <c:v>0.93600000000000017</c:v>
                </c:pt>
                <c:pt idx="17" formatCode="0.00%">
                  <c:v>0.93540000000000023</c:v>
                </c:pt>
                <c:pt idx="18" formatCode="0.00%">
                  <c:v>0.9348000000000003</c:v>
                </c:pt>
                <c:pt idx="19" formatCode="0.00%">
                  <c:v>0.93420000000000036</c:v>
                </c:pt>
                <c:pt idx="20" formatCode="0.00%">
                  <c:v>0.93360000000000043</c:v>
                </c:pt>
                <c:pt idx="21" formatCode="0.00%">
                  <c:v>0.93300000000000005</c:v>
                </c:pt>
              </c:numCache>
            </c:numRef>
          </c:val>
          <c:smooth val="0"/>
          <c:extLst>
            <c:ext xmlns:c16="http://schemas.microsoft.com/office/drawing/2014/chart" uri="{C3380CC4-5D6E-409C-BE32-E72D297353CC}">
              <c16:uniqueId val="{00000009-3BE2-458F-B192-42282957BCAE}"/>
            </c:ext>
          </c:extLst>
        </c:ser>
        <c:ser>
          <c:idx val="2"/>
          <c:order val="1"/>
          <c:tx>
            <c:strRef>
              <c:f>'Übernatürliches (bearbeitet)'!$C$2</c:f>
              <c:strCache>
                <c:ptCount val="1"/>
                <c:pt idx="0">
                  <c:v>Anteil der Personen im WVS/EVS, die mindestens an ein religiös-spirituelles Konzept glauben (Inklusives ODER von Konzepten wie "Gott", "höhere Macht", "geistige Macht", "Leben nach dem Tod" oder "Reinkarnation")</c:v>
                </c:pt>
              </c:strCache>
            </c:strRef>
          </c:tx>
          <c:spPr>
            <a:ln w="63500">
              <a:solidFill>
                <a:srgbClr val="FF0000"/>
              </a:solidFill>
              <a:prstDash val="sysDot"/>
            </a:ln>
          </c:spPr>
          <c:marker>
            <c:symbol val="square"/>
            <c:size val="7"/>
            <c:spPr>
              <a:solidFill>
                <a:srgbClr val="FF0000"/>
              </a:solidFill>
              <a:ln w="38100">
                <a:solidFill>
                  <a:srgbClr val="FF0000"/>
                </a:solidFill>
              </a:ln>
            </c:spPr>
          </c:marker>
          <c:dPt>
            <c:idx val="1"/>
            <c:marker>
              <c:symbol val="none"/>
            </c:marker>
            <c:bubble3D val="0"/>
            <c:extLst>
              <c:ext xmlns:c16="http://schemas.microsoft.com/office/drawing/2014/chart" uri="{C3380CC4-5D6E-409C-BE32-E72D297353CC}">
                <c16:uniqueId val="{0000000A-3BE2-458F-B192-42282957BCAE}"/>
              </c:ext>
            </c:extLst>
          </c:dPt>
          <c:dPt>
            <c:idx val="2"/>
            <c:marker>
              <c:symbol val="none"/>
            </c:marker>
            <c:bubble3D val="0"/>
            <c:extLst>
              <c:ext xmlns:c16="http://schemas.microsoft.com/office/drawing/2014/chart" uri="{C3380CC4-5D6E-409C-BE32-E72D297353CC}">
                <c16:uniqueId val="{0000000B-3BE2-458F-B192-42282957BCAE}"/>
              </c:ext>
            </c:extLst>
          </c:dPt>
          <c:dPt>
            <c:idx val="3"/>
            <c:marker>
              <c:symbol val="none"/>
            </c:marker>
            <c:bubble3D val="0"/>
            <c:extLst>
              <c:ext xmlns:c16="http://schemas.microsoft.com/office/drawing/2014/chart" uri="{C3380CC4-5D6E-409C-BE32-E72D297353CC}">
                <c16:uniqueId val="{0000000C-3BE2-458F-B192-42282957BCAE}"/>
              </c:ext>
            </c:extLst>
          </c:dPt>
          <c:dPt>
            <c:idx val="4"/>
            <c:marker>
              <c:symbol val="none"/>
            </c:marker>
            <c:bubble3D val="0"/>
            <c:extLst>
              <c:ext xmlns:c16="http://schemas.microsoft.com/office/drawing/2014/chart" uri="{C3380CC4-5D6E-409C-BE32-E72D297353CC}">
                <c16:uniqueId val="{0000000D-3BE2-458F-B192-42282957BCAE}"/>
              </c:ext>
            </c:extLst>
          </c:dPt>
          <c:dPt>
            <c:idx val="5"/>
            <c:marker>
              <c:symbol val="none"/>
            </c:marker>
            <c:bubble3D val="0"/>
            <c:extLst>
              <c:ext xmlns:c16="http://schemas.microsoft.com/office/drawing/2014/chart" uri="{C3380CC4-5D6E-409C-BE32-E72D297353CC}">
                <c16:uniqueId val="{0000000E-3BE2-458F-B192-42282957BCAE}"/>
              </c:ext>
            </c:extLst>
          </c:dPt>
          <c:dPt>
            <c:idx val="6"/>
            <c:marker>
              <c:symbol val="none"/>
            </c:marker>
            <c:bubble3D val="0"/>
            <c:extLst>
              <c:ext xmlns:c16="http://schemas.microsoft.com/office/drawing/2014/chart" uri="{C3380CC4-5D6E-409C-BE32-E72D297353CC}">
                <c16:uniqueId val="{0000000F-3BE2-458F-B192-42282957BCAE}"/>
              </c:ext>
            </c:extLst>
          </c:dPt>
          <c:dPt>
            <c:idx val="7"/>
            <c:marker>
              <c:symbol val="none"/>
            </c:marker>
            <c:bubble3D val="0"/>
            <c:extLst>
              <c:ext xmlns:c16="http://schemas.microsoft.com/office/drawing/2014/chart" uri="{C3380CC4-5D6E-409C-BE32-E72D297353CC}">
                <c16:uniqueId val="{00000010-3BE2-458F-B192-42282957BCAE}"/>
              </c:ext>
            </c:extLst>
          </c:dPt>
          <c:dPt>
            <c:idx val="8"/>
            <c:marker>
              <c:symbol val="none"/>
            </c:marker>
            <c:bubble3D val="0"/>
            <c:extLst>
              <c:ext xmlns:c16="http://schemas.microsoft.com/office/drawing/2014/chart" uri="{C3380CC4-5D6E-409C-BE32-E72D297353CC}">
                <c16:uniqueId val="{00000011-3BE2-458F-B192-42282957BCAE}"/>
              </c:ext>
            </c:extLst>
          </c:dPt>
          <c:dPt>
            <c:idx val="9"/>
            <c:marker>
              <c:symbol val="none"/>
            </c:marker>
            <c:bubble3D val="0"/>
            <c:extLst>
              <c:ext xmlns:c16="http://schemas.microsoft.com/office/drawing/2014/chart" uri="{C3380CC4-5D6E-409C-BE32-E72D297353CC}">
                <c16:uniqueId val="{00000012-3BE2-458F-B192-42282957BCAE}"/>
              </c:ext>
            </c:extLst>
          </c:dPt>
          <c:dPt>
            <c:idx val="10"/>
            <c:marker>
              <c:symbol val="none"/>
            </c:marker>
            <c:bubble3D val="0"/>
            <c:extLst>
              <c:ext xmlns:c16="http://schemas.microsoft.com/office/drawing/2014/chart" uri="{C3380CC4-5D6E-409C-BE32-E72D297353CC}">
                <c16:uniqueId val="{00000013-3BE2-458F-B192-42282957BCAE}"/>
              </c:ext>
            </c:extLst>
          </c:dPt>
          <c:dPt>
            <c:idx val="11"/>
            <c:marker>
              <c:symbol val="none"/>
            </c:marker>
            <c:bubble3D val="0"/>
            <c:extLst>
              <c:ext xmlns:c16="http://schemas.microsoft.com/office/drawing/2014/chart" uri="{C3380CC4-5D6E-409C-BE32-E72D297353CC}">
                <c16:uniqueId val="{00000014-3BE2-458F-B192-42282957BCAE}"/>
              </c:ext>
            </c:extLst>
          </c:dPt>
          <c:dPt>
            <c:idx val="12"/>
            <c:marker>
              <c:symbol val="none"/>
            </c:marker>
            <c:bubble3D val="0"/>
            <c:extLst>
              <c:ext xmlns:c16="http://schemas.microsoft.com/office/drawing/2014/chart" uri="{C3380CC4-5D6E-409C-BE32-E72D297353CC}">
                <c16:uniqueId val="{00000015-3BE2-458F-B192-42282957BCAE}"/>
              </c:ext>
            </c:extLst>
          </c:dPt>
          <c:dPt>
            <c:idx val="13"/>
            <c:marker>
              <c:symbol val="none"/>
            </c:marker>
            <c:bubble3D val="0"/>
            <c:extLst>
              <c:ext xmlns:c16="http://schemas.microsoft.com/office/drawing/2014/chart" uri="{C3380CC4-5D6E-409C-BE32-E72D297353CC}">
                <c16:uniqueId val="{00000016-3BE2-458F-B192-42282957BCAE}"/>
              </c:ext>
            </c:extLst>
          </c:dPt>
          <c:dPt>
            <c:idx val="14"/>
            <c:marker>
              <c:symbol val="none"/>
            </c:marker>
            <c:bubble3D val="0"/>
            <c:extLst>
              <c:ext xmlns:c16="http://schemas.microsoft.com/office/drawing/2014/chart" uri="{C3380CC4-5D6E-409C-BE32-E72D297353CC}">
                <c16:uniqueId val="{00000017-3BE2-458F-B192-42282957BCAE}"/>
              </c:ext>
            </c:extLst>
          </c:dPt>
          <c:dPt>
            <c:idx val="15"/>
            <c:marker>
              <c:symbol val="none"/>
            </c:marker>
            <c:bubble3D val="0"/>
            <c:extLst>
              <c:ext xmlns:c16="http://schemas.microsoft.com/office/drawing/2014/chart" uri="{C3380CC4-5D6E-409C-BE32-E72D297353CC}">
                <c16:uniqueId val="{00000018-3BE2-458F-B192-42282957BCAE}"/>
              </c:ext>
            </c:extLst>
          </c:dPt>
          <c:dPt>
            <c:idx val="16"/>
            <c:marker>
              <c:symbol val="none"/>
            </c:marker>
            <c:bubble3D val="0"/>
            <c:extLst>
              <c:ext xmlns:c16="http://schemas.microsoft.com/office/drawing/2014/chart" uri="{C3380CC4-5D6E-409C-BE32-E72D297353CC}">
                <c16:uniqueId val="{00000019-3BE2-458F-B192-42282957BCAE}"/>
              </c:ext>
            </c:extLst>
          </c:dPt>
          <c:dPt>
            <c:idx val="17"/>
            <c:marker>
              <c:symbol val="none"/>
            </c:marker>
            <c:bubble3D val="0"/>
            <c:extLst>
              <c:ext xmlns:c16="http://schemas.microsoft.com/office/drawing/2014/chart" uri="{C3380CC4-5D6E-409C-BE32-E72D297353CC}">
                <c16:uniqueId val="{0000001A-3BE2-458F-B192-42282957BCAE}"/>
              </c:ext>
            </c:extLst>
          </c:dPt>
          <c:dPt>
            <c:idx val="18"/>
            <c:marker>
              <c:symbol val="none"/>
            </c:marker>
            <c:bubble3D val="0"/>
            <c:extLst>
              <c:ext xmlns:c16="http://schemas.microsoft.com/office/drawing/2014/chart" uri="{C3380CC4-5D6E-409C-BE32-E72D297353CC}">
                <c16:uniqueId val="{0000001B-3BE2-458F-B192-42282957BCAE}"/>
              </c:ext>
            </c:extLst>
          </c:dPt>
          <c:dPt>
            <c:idx val="19"/>
            <c:marker>
              <c:symbol val="none"/>
            </c:marker>
            <c:bubble3D val="0"/>
            <c:extLst>
              <c:ext xmlns:c16="http://schemas.microsoft.com/office/drawing/2014/chart" uri="{C3380CC4-5D6E-409C-BE32-E72D297353CC}">
                <c16:uniqueId val="{0000001C-3BE2-458F-B192-42282957BCAE}"/>
              </c:ext>
            </c:extLst>
          </c:dPt>
          <c:cat>
            <c:numRef>
              <c:f>'Übernatürliches (bearbeitet)'!$A$3:$A$24</c:f>
              <c:numCache>
                <c:formatCode>General</c:formatCode>
                <c:ptCount val="22"/>
                <c:pt idx="0">
                  <c:v>88</c:v>
                </c:pt>
                <c:pt idx="1">
                  <c:v>89</c:v>
                </c:pt>
                <c:pt idx="2">
                  <c:v>90</c:v>
                </c:pt>
                <c:pt idx="3">
                  <c:v>91</c:v>
                </c:pt>
                <c:pt idx="4">
                  <c:v>92</c:v>
                </c:pt>
                <c:pt idx="5">
                  <c:v>93</c:v>
                </c:pt>
                <c:pt idx="6">
                  <c:v>94</c:v>
                </c:pt>
                <c:pt idx="7">
                  <c:v>95</c:v>
                </c:pt>
                <c:pt idx="8">
                  <c:v>96</c:v>
                </c:pt>
                <c:pt idx="9">
                  <c:v>97</c:v>
                </c:pt>
                <c:pt idx="10">
                  <c:v>98</c:v>
                </c:pt>
                <c:pt idx="11">
                  <c:v>99</c:v>
                </c:pt>
                <c:pt idx="12">
                  <c:v>0</c:v>
                </c:pt>
                <c:pt idx="13">
                  <c:v>1</c:v>
                </c:pt>
                <c:pt idx="14">
                  <c:v>2</c:v>
                </c:pt>
                <c:pt idx="15">
                  <c:v>3</c:v>
                </c:pt>
                <c:pt idx="16">
                  <c:v>4</c:v>
                </c:pt>
                <c:pt idx="17">
                  <c:v>5</c:v>
                </c:pt>
                <c:pt idx="18">
                  <c:v>6</c:v>
                </c:pt>
                <c:pt idx="19">
                  <c:v>7</c:v>
                </c:pt>
                <c:pt idx="20">
                  <c:v>8</c:v>
                </c:pt>
                <c:pt idx="21">
                  <c:v>9</c:v>
                </c:pt>
              </c:numCache>
            </c:numRef>
          </c:cat>
          <c:val>
            <c:numRef>
              <c:f>'Übernatürliches (bearbeitet)'!$C$3:$C$24</c:f>
              <c:numCache>
                <c:formatCode>0.00%</c:formatCode>
                <c:ptCount val="22"/>
                <c:pt idx="0">
                  <c:v>0.90700000000000003</c:v>
                </c:pt>
                <c:pt idx="1">
                  <c:v>0.90465000000000007</c:v>
                </c:pt>
                <c:pt idx="2">
                  <c:v>0.9023000000000001</c:v>
                </c:pt>
                <c:pt idx="3">
                  <c:v>0.89995000000000014</c:v>
                </c:pt>
                <c:pt idx="4">
                  <c:v>0.89760000000000018</c:v>
                </c:pt>
                <c:pt idx="5">
                  <c:v>0.89525000000000021</c:v>
                </c:pt>
                <c:pt idx="6">
                  <c:v>0.89290000000000025</c:v>
                </c:pt>
                <c:pt idx="7">
                  <c:v>0.89055000000000029</c:v>
                </c:pt>
                <c:pt idx="8">
                  <c:v>0.88820000000000032</c:v>
                </c:pt>
                <c:pt idx="9">
                  <c:v>0.88585000000000036</c:v>
                </c:pt>
                <c:pt idx="10">
                  <c:v>0.8835000000000004</c:v>
                </c:pt>
                <c:pt idx="11">
                  <c:v>0.88115000000000043</c:v>
                </c:pt>
                <c:pt idx="12">
                  <c:v>0.87880000000000047</c:v>
                </c:pt>
                <c:pt idx="13">
                  <c:v>0.87645000000000051</c:v>
                </c:pt>
                <c:pt idx="14">
                  <c:v>0.87410000000000054</c:v>
                </c:pt>
                <c:pt idx="15">
                  <c:v>0.87175000000000058</c:v>
                </c:pt>
                <c:pt idx="16">
                  <c:v>0.86940000000000062</c:v>
                </c:pt>
                <c:pt idx="17">
                  <c:v>0.86705000000000065</c:v>
                </c:pt>
                <c:pt idx="18">
                  <c:v>0.86470000000000069</c:v>
                </c:pt>
                <c:pt idx="19">
                  <c:v>0.86235000000000073</c:v>
                </c:pt>
                <c:pt idx="20">
                  <c:v>0.86</c:v>
                </c:pt>
              </c:numCache>
            </c:numRef>
          </c:val>
          <c:smooth val="0"/>
          <c:extLst>
            <c:ext xmlns:c16="http://schemas.microsoft.com/office/drawing/2014/chart" uri="{C3380CC4-5D6E-409C-BE32-E72D297353CC}">
              <c16:uniqueId val="{0000001D-3BE2-458F-B192-42282957BCAE}"/>
            </c:ext>
          </c:extLst>
        </c:ser>
        <c:dLbls>
          <c:showLegendKey val="0"/>
          <c:showVal val="0"/>
          <c:showCatName val="0"/>
          <c:showSerName val="0"/>
          <c:showPercent val="0"/>
          <c:showBubbleSize val="0"/>
        </c:dLbls>
        <c:marker val="1"/>
        <c:smooth val="0"/>
        <c:axId val="77492608"/>
        <c:axId val="77494528"/>
      </c:lineChart>
      <c:catAx>
        <c:axId val="77492608"/>
        <c:scaling>
          <c:orientation val="minMax"/>
        </c:scaling>
        <c:delete val="0"/>
        <c:axPos val="b"/>
        <c:numFmt formatCode="00" sourceLinked="0"/>
        <c:majorTickMark val="out"/>
        <c:minorTickMark val="none"/>
        <c:tickLblPos val="nextTo"/>
        <c:txPr>
          <a:bodyPr/>
          <a:lstStyle/>
          <a:p>
            <a:pPr>
              <a:defRPr sz="1800"/>
            </a:pPr>
            <a:endParaRPr lang="de-DE"/>
          </a:p>
        </c:txPr>
        <c:crossAx val="77494528"/>
        <c:crosses val="autoZero"/>
        <c:auto val="1"/>
        <c:lblAlgn val="ctr"/>
        <c:lblOffset val="100"/>
        <c:noMultiLvlLbl val="0"/>
      </c:catAx>
      <c:valAx>
        <c:axId val="77494528"/>
        <c:scaling>
          <c:orientation val="minMax"/>
          <c:max val="1"/>
          <c:min val="0"/>
        </c:scaling>
        <c:delete val="0"/>
        <c:axPos val="l"/>
        <c:majorGridlines/>
        <c:numFmt formatCode="0%" sourceLinked="0"/>
        <c:majorTickMark val="out"/>
        <c:minorTickMark val="none"/>
        <c:tickLblPos val="nextTo"/>
        <c:txPr>
          <a:bodyPr/>
          <a:lstStyle/>
          <a:p>
            <a:pPr>
              <a:defRPr sz="1800"/>
            </a:pPr>
            <a:endParaRPr lang="de-DE"/>
          </a:p>
        </c:txPr>
        <c:crossAx val="77492608"/>
        <c:crosses val="autoZero"/>
        <c:crossBetween val="between"/>
      </c:valAx>
    </c:plotArea>
    <c:legend>
      <c:legendPos val="r"/>
      <c:layout>
        <c:manualLayout>
          <c:xMode val="edge"/>
          <c:yMode val="edge"/>
          <c:x val="7.3837105148163093E-2"/>
          <c:y val="0.31218449686145983"/>
          <c:w val="0.91990336206910983"/>
          <c:h val="0.57488707851905341"/>
        </c:manualLayout>
      </c:layout>
      <c:overlay val="0"/>
      <c:txPr>
        <a:bodyPr/>
        <a:lstStyle/>
        <a:p>
          <a:pPr>
            <a:defRPr sz="2000"/>
          </a:pPr>
          <a:endParaRPr lang="de-DE"/>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73311230833E-2"/>
          <c:y val="7.0132945338354444E-2"/>
          <c:w val="0.9404481512179399"/>
          <c:h val="0.82558998060025102"/>
        </c:manualLayout>
      </c:layout>
      <c:barChart>
        <c:barDir val="col"/>
        <c:grouping val="stacked"/>
        <c:varyColors val="0"/>
        <c:ser>
          <c:idx val="0"/>
          <c:order val="0"/>
          <c:tx>
            <c:strRef>
              <c:f>Tabelle1!$B$1</c:f>
              <c:strCache>
                <c:ptCount val="1"/>
                <c:pt idx="0">
                  <c:v>sehr oft</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Tabelle1!$B$2:$B$3</c:f>
              <c:numCache>
                <c:formatCode>General</c:formatCode>
                <c:ptCount val="2"/>
                <c:pt idx="0">
                  <c:v>7.7</c:v>
                </c:pt>
                <c:pt idx="1">
                  <c:v>9.6999999999999993</c:v>
                </c:pt>
              </c:numCache>
            </c:numRef>
          </c:val>
          <c:extLst>
            <c:ext xmlns:c16="http://schemas.microsoft.com/office/drawing/2014/chart" uri="{C3380CC4-5D6E-409C-BE32-E72D297353CC}">
              <c16:uniqueId val="{00000000-E36D-487B-9392-ADA170D72671}"/>
            </c:ext>
          </c:extLst>
        </c:ser>
        <c:ser>
          <c:idx val="1"/>
          <c:order val="1"/>
          <c:tx>
            <c:strRef>
              <c:f>Tabelle1!$C$1</c:f>
              <c:strCache>
                <c:ptCount val="1"/>
                <c:pt idx="0">
                  <c:v>oft</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Tabelle1!$C$2:$C$3</c:f>
              <c:numCache>
                <c:formatCode>General</c:formatCode>
                <c:ptCount val="2"/>
                <c:pt idx="0">
                  <c:v>14.9</c:v>
                </c:pt>
                <c:pt idx="1">
                  <c:v>17.399999999999999</c:v>
                </c:pt>
              </c:numCache>
            </c:numRef>
          </c:val>
          <c:extLst>
            <c:ext xmlns:c16="http://schemas.microsoft.com/office/drawing/2014/chart" uri="{C3380CC4-5D6E-409C-BE32-E72D297353CC}">
              <c16:uniqueId val="{00000001-E36D-487B-9392-ADA170D72671}"/>
            </c:ext>
          </c:extLst>
        </c:ser>
        <c:ser>
          <c:idx val="2"/>
          <c:order val="2"/>
          <c:tx>
            <c:strRef>
              <c:f>Tabelle1!$D$1</c:f>
              <c:strCache>
                <c:ptCount val="1"/>
                <c:pt idx="0">
                  <c:v>gelegentlich</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Tabelle1!$D$2:$D$3</c:f>
              <c:numCache>
                <c:formatCode>General</c:formatCode>
                <c:ptCount val="2"/>
                <c:pt idx="0">
                  <c:v>25.4</c:v>
                </c:pt>
                <c:pt idx="1">
                  <c:v>27.6</c:v>
                </c:pt>
              </c:numCache>
            </c:numRef>
          </c:val>
          <c:extLst>
            <c:ext xmlns:c16="http://schemas.microsoft.com/office/drawing/2014/chart" uri="{C3380CC4-5D6E-409C-BE32-E72D297353CC}">
              <c16:uniqueId val="{00000002-E36D-487B-9392-ADA170D72671}"/>
            </c:ext>
          </c:extLst>
        </c:ser>
        <c:ser>
          <c:idx val="3"/>
          <c:order val="3"/>
          <c:tx>
            <c:strRef>
              <c:f>Tabelle1!$E$1</c:f>
              <c:strCache>
                <c:ptCount val="1"/>
                <c:pt idx="0">
                  <c:v>selten</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Tabelle1!$E$2:$E$3</c:f>
              <c:numCache>
                <c:formatCode>General</c:formatCode>
                <c:ptCount val="2"/>
                <c:pt idx="0">
                  <c:v>25.2</c:v>
                </c:pt>
                <c:pt idx="1">
                  <c:v>28.1</c:v>
                </c:pt>
              </c:numCache>
            </c:numRef>
          </c:val>
          <c:extLst>
            <c:ext xmlns:c16="http://schemas.microsoft.com/office/drawing/2014/chart" uri="{C3380CC4-5D6E-409C-BE32-E72D297353CC}">
              <c16:uniqueId val="{00000003-E36D-487B-9392-ADA170D72671}"/>
            </c:ext>
          </c:extLst>
        </c:ser>
        <c:dLbls>
          <c:dLblPos val="ctr"/>
          <c:showLegendKey val="0"/>
          <c:showVal val="1"/>
          <c:showCatName val="0"/>
          <c:showSerName val="0"/>
          <c:showPercent val="0"/>
          <c:showBubbleSize val="0"/>
        </c:dLbls>
        <c:gapWidth val="79"/>
        <c:overlap val="100"/>
        <c:axId val="1552834559"/>
        <c:axId val="1552838719"/>
      </c:barChart>
      <c:catAx>
        <c:axId val="15528345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endParaRPr lang="de-DE"/>
          </a:p>
        </c:txPr>
        <c:crossAx val="1552838719"/>
        <c:crosses val="autoZero"/>
        <c:auto val="1"/>
        <c:lblAlgn val="ctr"/>
        <c:lblOffset val="100"/>
        <c:noMultiLvlLbl val="0"/>
      </c:catAx>
      <c:valAx>
        <c:axId val="1552838719"/>
        <c:scaling>
          <c:orientation val="minMax"/>
          <c:max val="100"/>
        </c:scaling>
        <c:delete val="1"/>
        <c:axPos val="l"/>
        <c:numFmt formatCode="General" sourceLinked="1"/>
        <c:majorTickMark val="none"/>
        <c:minorTickMark val="none"/>
        <c:tickLblPos val="nextTo"/>
        <c:crossAx val="15528345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73311230833E-2"/>
          <c:y val="7.0132945338354444E-2"/>
          <c:w val="0.9404481512179399"/>
          <c:h val="0.82558998060025102"/>
        </c:manualLayout>
      </c:layout>
      <c:barChart>
        <c:barDir val="col"/>
        <c:grouping val="stacked"/>
        <c:varyColors val="0"/>
        <c:ser>
          <c:idx val="0"/>
          <c:order val="0"/>
          <c:tx>
            <c:strRef>
              <c:f>Tabelle1!$B$1</c:f>
              <c:strCache>
                <c:ptCount val="1"/>
                <c:pt idx="0">
                  <c:v>sehr oft</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Tabelle1!$B$2:$B$3</c:f>
              <c:numCache>
                <c:formatCode>General</c:formatCode>
                <c:ptCount val="2"/>
                <c:pt idx="0">
                  <c:v>7.7</c:v>
                </c:pt>
                <c:pt idx="1">
                  <c:v>9.6999999999999993</c:v>
                </c:pt>
              </c:numCache>
            </c:numRef>
          </c:val>
          <c:extLst>
            <c:ext xmlns:c16="http://schemas.microsoft.com/office/drawing/2014/chart" uri="{C3380CC4-5D6E-409C-BE32-E72D297353CC}">
              <c16:uniqueId val="{00000000-E36D-487B-9392-ADA170D72671}"/>
            </c:ext>
          </c:extLst>
        </c:ser>
        <c:ser>
          <c:idx val="1"/>
          <c:order val="1"/>
          <c:tx>
            <c:strRef>
              <c:f>Tabelle1!$C$1</c:f>
              <c:strCache>
                <c:ptCount val="1"/>
                <c:pt idx="0">
                  <c:v>oft</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Tabelle1!$C$2:$C$3</c:f>
              <c:numCache>
                <c:formatCode>General</c:formatCode>
                <c:ptCount val="2"/>
                <c:pt idx="0">
                  <c:v>14.9</c:v>
                </c:pt>
                <c:pt idx="1">
                  <c:v>17.399999999999999</c:v>
                </c:pt>
              </c:numCache>
            </c:numRef>
          </c:val>
          <c:extLst>
            <c:ext xmlns:c16="http://schemas.microsoft.com/office/drawing/2014/chart" uri="{C3380CC4-5D6E-409C-BE32-E72D297353CC}">
              <c16:uniqueId val="{00000001-E36D-487B-9392-ADA170D72671}"/>
            </c:ext>
          </c:extLst>
        </c:ser>
        <c:ser>
          <c:idx val="2"/>
          <c:order val="2"/>
          <c:tx>
            <c:strRef>
              <c:f>Tabelle1!$D$1</c:f>
              <c:strCache>
                <c:ptCount val="1"/>
                <c:pt idx="0">
                  <c:v>gelegentlich</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Tabelle1!$D$2:$D$3</c:f>
              <c:numCache>
                <c:formatCode>General</c:formatCode>
                <c:ptCount val="2"/>
                <c:pt idx="0">
                  <c:v>25.4</c:v>
                </c:pt>
                <c:pt idx="1">
                  <c:v>27.6</c:v>
                </c:pt>
              </c:numCache>
            </c:numRef>
          </c:val>
          <c:extLst>
            <c:ext xmlns:c16="http://schemas.microsoft.com/office/drawing/2014/chart" uri="{C3380CC4-5D6E-409C-BE32-E72D297353CC}">
              <c16:uniqueId val="{00000002-E36D-487B-9392-ADA170D72671}"/>
            </c:ext>
          </c:extLst>
        </c:ser>
        <c:ser>
          <c:idx val="3"/>
          <c:order val="3"/>
          <c:tx>
            <c:strRef>
              <c:f>Tabelle1!$E$1</c:f>
              <c:strCache>
                <c:ptCount val="1"/>
                <c:pt idx="0">
                  <c:v>selten</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Tabelle1!$E$2:$E$3</c:f>
              <c:numCache>
                <c:formatCode>General</c:formatCode>
                <c:ptCount val="2"/>
                <c:pt idx="0">
                  <c:v>25.2</c:v>
                </c:pt>
                <c:pt idx="1">
                  <c:v>28.1</c:v>
                </c:pt>
              </c:numCache>
            </c:numRef>
          </c:val>
          <c:extLst>
            <c:ext xmlns:c16="http://schemas.microsoft.com/office/drawing/2014/chart" uri="{C3380CC4-5D6E-409C-BE32-E72D297353CC}">
              <c16:uniqueId val="{00000003-E36D-487B-9392-ADA170D72671}"/>
            </c:ext>
          </c:extLst>
        </c:ser>
        <c:dLbls>
          <c:dLblPos val="ctr"/>
          <c:showLegendKey val="0"/>
          <c:showVal val="1"/>
          <c:showCatName val="0"/>
          <c:showSerName val="0"/>
          <c:showPercent val="0"/>
          <c:showBubbleSize val="0"/>
        </c:dLbls>
        <c:gapWidth val="79"/>
        <c:overlap val="100"/>
        <c:axId val="1552834559"/>
        <c:axId val="1552838719"/>
      </c:barChart>
      <c:catAx>
        <c:axId val="15528345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endParaRPr lang="de-DE"/>
          </a:p>
        </c:txPr>
        <c:crossAx val="1552838719"/>
        <c:crosses val="autoZero"/>
        <c:auto val="1"/>
        <c:lblAlgn val="ctr"/>
        <c:lblOffset val="100"/>
        <c:noMultiLvlLbl val="0"/>
      </c:catAx>
      <c:valAx>
        <c:axId val="1552838719"/>
        <c:scaling>
          <c:orientation val="minMax"/>
          <c:max val="100"/>
        </c:scaling>
        <c:delete val="1"/>
        <c:axPos val="l"/>
        <c:numFmt formatCode="General" sourceLinked="1"/>
        <c:majorTickMark val="none"/>
        <c:minorTickMark val="none"/>
        <c:tickLblPos val="nextTo"/>
        <c:crossAx val="15528345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drawings/drawing10.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11.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2.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0.39675</cdr:x>
      <cdr:y>0.51065</cdr:y>
    </cdr:from>
    <cdr:to>
      <cdr:x>0.63287</cdr:x>
      <cdr:y>0.65045</cdr:y>
    </cdr:to>
    <cdr:sp macro="" textlink="">
      <cdr:nvSpPr>
        <cdr:cNvPr id="16" name="Textfeld 7"/>
        <cdr:cNvSpPr txBox="1"/>
      </cdr:nvSpPr>
      <cdr:spPr>
        <a:xfrm xmlns:a="http://schemas.openxmlformats.org/drawingml/2006/main">
          <a:off x="1442539" y="168643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3.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drawings/drawing14.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15.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6.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0.42113</cdr:x>
      <cdr:y>0.53093</cdr:y>
    </cdr:from>
    <cdr:to>
      <cdr:x>0.65267</cdr:x>
      <cdr:y>0.67072</cdr:y>
    </cdr:to>
    <cdr:sp macro="" textlink="">
      <cdr:nvSpPr>
        <cdr:cNvPr id="16" name="Textfeld 7"/>
        <cdr:cNvSpPr txBox="1"/>
      </cdr:nvSpPr>
      <cdr:spPr>
        <a:xfrm xmlns:a="http://schemas.openxmlformats.org/drawingml/2006/main">
          <a:off x="1531179" y="1753384"/>
          <a:ext cx="841870"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7.xml><?xml version="1.0" encoding="utf-8"?>
<c:userShapes xmlns:c="http://schemas.openxmlformats.org/drawingml/2006/chart">
  <cdr:relSizeAnchor xmlns:cdr="http://schemas.openxmlformats.org/drawingml/2006/chartDrawing">
    <cdr:from>
      <cdr:x>0.25095</cdr:x>
      <cdr:y>0.19219</cdr:y>
    </cdr:from>
    <cdr:to>
      <cdr:x>0.34658</cdr:x>
      <cdr:y>0.31837</cdr:y>
    </cdr:to>
    <cdr:sp macro="" textlink="">
      <cdr:nvSpPr>
        <cdr:cNvPr id="2" name="Textfeld 1"/>
        <cdr:cNvSpPr txBox="1"/>
      </cdr:nvSpPr>
      <cdr:spPr>
        <a:xfrm xmlns:a="http://schemas.openxmlformats.org/drawingml/2006/main">
          <a:off x="2267744" y="987147"/>
          <a:ext cx="864096"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de-DE" sz="2400" b="1" dirty="0" smtClean="0"/>
            <a:t>73%</a:t>
          </a:r>
          <a:endParaRPr lang="de-CH" sz="2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3.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4.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0.39675</cdr:x>
      <cdr:y>0.51065</cdr:y>
    </cdr:from>
    <cdr:to>
      <cdr:x>0.63287</cdr:x>
      <cdr:y>0.65045</cdr:y>
    </cdr:to>
    <cdr:sp macro="" textlink="">
      <cdr:nvSpPr>
        <cdr:cNvPr id="16" name="Textfeld 7"/>
        <cdr:cNvSpPr txBox="1"/>
      </cdr:nvSpPr>
      <cdr:spPr>
        <a:xfrm xmlns:a="http://schemas.openxmlformats.org/drawingml/2006/main">
          <a:off x="1442539" y="168643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5.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drawings/drawing6.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7.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8.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0.39675</cdr:x>
      <cdr:y>0.51065</cdr:y>
    </cdr:from>
    <cdr:to>
      <cdr:x>0.63287</cdr:x>
      <cdr:y>0.65045</cdr:y>
    </cdr:to>
    <cdr:sp macro="" textlink="">
      <cdr:nvSpPr>
        <cdr:cNvPr id="16" name="Textfeld 7"/>
        <cdr:cNvSpPr txBox="1"/>
      </cdr:nvSpPr>
      <cdr:spPr>
        <a:xfrm xmlns:a="http://schemas.openxmlformats.org/drawingml/2006/main">
          <a:off x="1442539" y="168643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9.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678FF62-5E08-4D3A-B31E-EC36CB05A2F9}" type="datetimeFigureOut">
              <a:rPr lang="de-CH" smtClean="0"/>
              <a:pPr/>
              <a:t>26.06.2019</a:t>
            </a:fld>
            <a:endParaRPr lang="de-CH"/>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3CB682E-A387-4077-AEA2-14C45DBCC870}" type="slidenum">
              <a:rPr lang="de-CH" smtClean="0"/>
              <a:pPr/>
              <a:t>‹Nr.›</a:t>
            </a:fld>
            <a:endParaRPr lang="de-CH"/>
          </a:p>
        </p:txBody>
      </p:sp>
    </p:spTree>
    <p:extLst>
      <p:ext uri="{BB962C8B-B14F-4D97-AF65-F5344CB8AC3E}">
        <p14:creationId xmlns:p14="http://schemas.microsoft.com/office/powerpoint/2010/main" val="2644025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52DE92F-A8BA-4F58-86FF-532632CBBA38}" type="datetimeFigureOut">
              <a:rPr lang="de-CH" smtClean="0"/>
              <a:pPr/>
              <a:t>26.06.2019</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EDB015C-0917-4FEB-9162-F386331F432E}" type="slidenum">
              <a:rPr lang="de-CH" smtClean="0"/>
              <a:pPr/>
              <a:t>‹Nr.›</a:t>
            </a:fld>
            <a:endParaRPr lang="de-CH"/>
          </a:p>
        </p:txBody>
      </p:sp>
    </p:spTree>
    <p:extLst>
      <p:ext uri="{BB962C8B-B14F-4D97-AF65-F5344CB8AC3E}">
        <p14:creationId xmlns:p14="http://schemas.microsoft.com/office/powerpoint/2010/main" val="3140668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Perspektiven:</a:t>
            </a:r>
          </a:p>
          <a:p>
            <a:r>
              <a:rPr lang="de-CH" dirty="0" smtClean="0"/>
              <a:t>Religionssoziologie: R als Produkt</a:t>
            </a:r>
            <a:r>
              <a:rPr lang="de-CH" baseline="0" dirty="0" smtClean="0"/>
              <a:t> sozialer Strukturen u. Prozesse</a:t>
            </a:r>
          </a:p>
          <a:p>
            <a:r>
              <a:rPr lang="de-CH" baseline="0" dirty="0" err="1" smtClean="0"/>
              <a:t>Emp</a:t>
            </a:r>
            <a:r>
              <a:rPr lang="de-CH" baseline="0" dirty="0" smtClean="0"/>
              <a:t>. Theologie: Eigendynamiken des Religiösen</a:t>
            </a:r>
          </a:p>
          <a:p>
            <a:r>
              <a:rPr lang="de-CH" baseline="0" dirty="0" smtClean="0"/>
              <a:t>Daten: 70 </a:t>
            </a:r>
            <a:r>
              <a:rPr lang="de-CH" baseline="0" dirty="0" err="1" smtClean="0"/>
              <a:t>repr</a:t>
            </a:r>
            <a:r>
              <a:rPr lang="de-CH" baseline="0" dirty="0" smtClean="0"/>
              <a:t>. Studien seit 1961 – Längsschnitt</a:t>
            </a:r>
          </a:p>
          <a:p>
            <a:r>
              <a:rPr lang="de-CH" baseline="0" dirty="0" smtClean="0">
                <a:sym typeface="Wingdings" panose="05000000000000000000" pitchFamily="2" charset="2"/>
              </a:rPr>
              <a:t>Auszüge aus einem Buch, an dem ich arbeite und in dem ich Entwicklungstendenzen von Religion, Religiosität und Spiritualität auf der Basis von Volkszählungsdaten und 70 </a:t>
            </a:r>
            <a:r>
              <a:rPr lang="de-CH" baseline="0" dirty="0" err="1" smtClean="0">
                <a:sym typeface="Wingdings" panose="05000000000000000000" pitchFamily="2" charset="2"/>
              </a:rPr>
              <a:t>repr</a:t>
            </a:r>
            <a:r>
              <a:rPr lang="de-CH" baseline="0" dirty="0" smtClean="0">
                <a:sym typeface="Wingdings" panose="05000000000000000000" pitchFamily="2" charset="2"/>
              </a:rPr>
              <a:t>. Studien darstelle und interpretiere.</a:t>
            </a:r>
          </a:p>
        </p:txBody>
      </p:sp>
      <p:sp>
        <p:nvSpPr>
          <p:cNvPr id="4" name="Foliennummernplatzhalter 3"/>
          <p:cNvSpPr>
            <a:spLocks noGrp="1"/>
          </p:cNvSpPr>
          <p:nvPr>
            <p:ph type="sldNum" sz="quarter" idx="10"/>
          </p:nvPr>
        </p:nvSpPr>
        <p:spPr/>
        <p:txBody>
          <a:bodyPr/>
          <a:lstStyle/>
          <a:p>
            <a:fld id="{4EDB015C-0917-4FEB-9162-F386331F432E}" type="slidenum">
              <a:rPr lang="de-CH" smtClean="0"/>
              <a:pPr/>
              <a:t>1</a:t>
            </a:fld>
            <a:endParaRPr lang="de-CH"/>
          </a:p>
        </p:txBody>
      </p:sp>
    </p:spTree>
    <p:extLst>
      <p:ext uri="{BB962C8B-B14F-4D97-AF65-F5344CB8AC3E}">
        <p14:creationId xmlns:p14="http://schemas.microsoft.com/office/powerpoint/2010/main" val="610067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25-44 –jährige</a:t>
            </a:r>
            <a:r>
              <a:rPr lang="de-CH" baseline="0" dirty="0" smtClean="0"/>
              <a:t> als Zukunftsprognose:</a:t>
            </a:r>
          </a:p>
          <a:p>
            <a:pPr marL="171450" indent="-171450">
              <a:buFontTx/>
              <a:buChar char="-"/>
            </a:pPr>
            <a:r>
              <a:rPr lang="de-CH" baseline="0" dirty="0" smtClean="0"/>
              <a:t>RK: 37%</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CH" baseline="0" dirty="0" err="1" smtClean="0"/>
              <a:t>Ref</a:t>
            </a:r>
            <a:r>
              <a:rPr lang="de-CH" baseline="0" dirty="0" smtClean="0"/>
              <a:t>: 18,7%</a:t>
            </a:r>
          </a:p>
          <a:p>
            <a:pPr marL="171450" indent="-171450">
              <a:buFontTx/>
              <a:buChar char="-"/>
            </a:pPr>
            <a:r>
              <a:rPr lang="de-CH" dirty="0" smtClean="0"/>
              <a:t>Ander</a:t>
            </a:r>
            <a:r>
              <a:rPr lang="de-CH" baseline="0" dirty="0" smtClean="0"/>
              <a:t>e Kirchen u. Religionen</a:t>
            </a:r>
            <a:r>
              <a:rPr lang="de-CH" dirty="0" smtClean="0"/>
              <a:t>: 16,2%</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11</a:t>
            </a:fld>
            <a:endParaRPr lang="de-CH"/>
          </a:p>
        </p:txBody>
      </p:sp>
    </p:spTree>
    <p:extLst>
      <p:ext uri="{BB962C8B-B14F-4D97-AF65-F5344CB8AC3E}">
        <p14:creationId xmlns:p14="http://schemas.microsoft.com/office/powerpoint/2010/main" val="328009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12</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dirty="0" smtClean="0"/>
          </a:p>
          <a:p>
            <a:pPr eaLnBrk="1" hangingPunct="1"/>
            <a:r>
              <a:rPr lang="de-DE" dirty="0" smtClean="0"/>
              <a:t>Rund</a:t>
            </a:r>
            <a:r>
              <a:rPr lang="de-DE" baseline="0" dirty="0" smtClean="0"/>
              <a:t> 70 repräsentative Studien seit 1968. Sehr verlässliche Zahlen.</a:t>
            </a:r>
            <a:endParaRPr lang="de-DE" dirty="0" smtClean="0"/>
          </a:p>
        </p:txBody>
      </p:sp>
    </p:spTree>
    <p:extLst>
      <p:ext uri="{BB962C8B-B14F-4D97-AF65-F5344CB8AC3E}">
        <p14:creationId xmlns:p14="http://schemas.microsoft.com/office/powerpoint/2010/main" val="3190160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Tendenz wird deutlicher</a:t>
            </a:r>
            <a:r>
              <a:rPr lang="de-CH" baseline="0" dirty="0" smtClean="0"/>
              <a:t> durch die Linien</a:t>
            </a:r>
          </a:p>
          <a:p>
            <a:pPr marL="171450" indent="-171450">
              <a:buFontTx/>
              <a:buChar char="-"/>
            </a:pPr>
            <a:r>
              <a:rPr lang="de-CH" baseline="0" dirty="0" smtClean="0"/>
              <a:t>70er u 80er Jahre: Zusammenbruch der </a:t>
            </a:r>
            <a:r>
              <a:rPr lang="de-CH" baseline="0" dirty="0" err="1" smtClean="0"/>
              <a:t>rk</a:t>
            </a:r>
            <a:r>
              <a:rPr lang="de-CH" baseline="0" dirty="0" smtClean="0"/>
              <a:t> Gottesdienstkultur</a:t>
            </a:r>
          </a:p>
          <a:p>
            <a:pPr marL="171450" indent="-171450">
              <a:buFontTx/>
              <a:buChar char="-"/>
            </a:pPr>
            <a:r>
              <a:rPr lang="de-CH" baseline="0" dirty="0" smtClean="0"/>
              <a:t>In den letzten 20 Jahren: Erholung und Konstanz auf niedrigerem Niveau</a:t>
            </a:r>
          </a:p>
          <a:p>
            <a:pPr marL="0" indent="0">
              <a:buFontTx/>
              <a:buNone/>
            </a:pPr>
            <a:r>
              <a:rPr lang="de-CH" baseline="0" dirty="0" smtClean="0"/>
              <a:t>Was folgt daraus für den Vergleich der </a:t>
            </a:r>
            <a:r>
              <a:rPr lang="de-CH" baseline="0" dirty="0" err="1" smtClean="0"/>
              <a:t>Säk</a:t>
            </a:r>
            <a:r>
              <a:rPr lang="de-CH" baseline="0" dirty="0" smtClean="0"/>
              <a:t>.- und </a:t>
            </a:r>
            <a:r>
              <a:rPr lang="de-CH" baseline="0" dirty="0" err="1" smtClean="0"/>
              <a:t>Ind</a:t>
            </a:r>
            <a:r>
              <a:rPr lang="de-CH" baseline="0" dirty="0" smtClean="0"/>
              <a:t>.-These? – ich komme darauf zurück.</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13</a:t>
            </a:fld>
            <a:endParaRPr lang="de-CH"/>
          </a:p>
        </p:txBody>
      </p:sp>
    </p:spTree>
    <p:extLst>
      <p:ext uri="{BB962C8B-B14F-4D97-AF65-F5344CB8AC3E}">
        <p14:creationId xmlns:p14="http://schemas.microsoft.com/office/powerpoint/2010/main" val="1772176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Tendenz wird deutlicher</a:t>
            </a:r>
            <a:r>
              <a:rPr lang="de-CH" baseline="0" dirty="0" smtClean="0"/>
              <a:t> durch die Linien</a:t>
            </a:r>
          </a:p>
          <a:p>
            <a:pPr marL="171450" indent="-171450">
              <a:buFontTx/>
              <a:buChar char="-"/>
            </a:pPr>
            <a:r>
              <a:rPr lang="de-CH" baseline="0" dirty="0" smtClean="0"/>
              <a:t>Konstanz beim wöchentlichen Gottesdienstteilnahme</a:t>
            </a:r>
          </a:p>
          <a:p>
            <a:pPr marL="171450" indent="-171450">
              <a:buFontTx/>
              <a:buChar char="-"/>
            </a:pPr>
            <a:r>
              <a:rPr lang="de-CH" baseline="0" dirty="0" smtClean="0"/>
              <a:t>Monatlich: zunächst Rückgang in den 70er u. 80er Jahre – letzten 20 Jahre: leichter Anstieg</a:t>
            </a:r>
          </a:p>
          <a:p>
            <a:pPr marL="0" indent="0">
              <a:buFontTx/>
              <a:buNone/>
            </a:pPr>
            <a:r>
              <a:rPr lang="de-CH" baseline="0" dirty="0" smtClean="0"/>
              <a:t>Was folgt daraus für den Vergleich der </a:t>
            </a:r>
            <a:r>
              <a:rPr lang="de-CH" baseline="0" dirty="0" err="1" smtClean="0"/>
              <a:t>Säk</a:t>
            </a:r>
            <a:r>
              <a:rPr lang="de-CH" baseline="0" dirty="0" smtClean="0"/>
              <a:t>.- und </a:t>
            </a:r>
            <a:r>
              <a:rPr lang="de-CH" baseline="0" dirty="0" err="1" smtClean="0"/>
              <a:t>Ind</a:t>
            </a:r>
            <a:r>
              <a:rPr lang="de-CH" baseline="0" dirty="0" smtClean="0"/>
              <a:t>.-These? – ich komme darauf zurück.</a:t>
            </a:r>
            <a:endParaRPr lang="de-CH" dirty="0" smtClean="0"/>
          </a:p>
          <a:p>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14</a:t>
            </a:fld>
            <a:endParaRPr lang="de-CH"/>
          </a:p>
        </p:txBody>
      </p:sp>
    </p:spTree>
    <p:extLst>
      <p:ext uri="{BB962C8B-B14F-4D97-AF65-F5344CB8AC3E}">
        <p14:creationId xmlns:p14="http://schemas.microsoft.com/office/powerpoint/2010/main" val="131746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15</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e-DE" dirty="0" smtClean="0"/>
              <a:t>Basis: viele</a:t>
            </a:r>
            <a:r>
              <a:rPr lang="de-DE" baseline="0" dirty="0" smtClean="0"/>
              <a:t> repräsentative Studien seit 1961:</a:t>
            </a:r>
          </a:p>
          <a:p>
            <a:pPr eaLnBrk="1" hangingPunct="1"/>
            <a:r>
              <a:rPr lang="de-DE" baseline="0" dirty="0" err="1" smtClean="0"/>
              <a:t>Säk</a:t>
            </a:r>
            <a:r>
              <a:rPr lang="de-DE" baseline="0" dirty="0" smtClean="0"/>
              <a:t>.-These: Kontinuierlicher Rückgang</a:t>
            </a:r>
          </a:p>
          <a:p>
            <a:pPr eaLnBrk="1" hangingPunct="1"/>
            <a:r>
              <a:rPr lang="de-DE" baseline="0" dirty="0" err="1" smtClean="0"/>
              <a:t>Ind</a:t>
            </a:r>
            <a:r>
              <a:rPr lang="de-DE" baseline="0" dirty="0" smtClean="0"/>
              <a:t>.-These: Konstanz bei Gestaltwandel (</a:t>
            </a:r>
            <a:r>
              <a:rPr lang="de-DE" baseline="0" dirty="0" smtClean="0">
                <a:sym typeface="Wingdings" panose="05000000000000000000" pitchFamily="2" charset="2"/>
              </a:rPr>
              <a:t>individuelle Vielfalt der Glaubensinhalte)</a:t>
            </a:r>
          </a:p>
          <a:p>
            <a:pPr eaLnBrk="1" hangingPunct="1"/>
            <a:r>
              <a:rPr lang="de-DE" baseline="0" dirty="0" smtClean="0">
                <a:sym typeface="Wingdings" panose="05000000000000000000" pitchFamily="2" charset="2"/>
              </a:rPr>
              <a:t>Ich zeige Ihnen jetzt nur Ausschnitte aus meinem Buch – das Gesamtbild geht jedoch in die gleich Richtung</a:t>
            </a:r>
            <a:endParaRPr lang="de-DE" dirty="0" smtClean="0"/>
          </a:p>
        </p:txBody>
      </p:sp>
    </p:spTree>
    <p:extLst>
      <p:ext uri="{BB962C8B-B14F-4D97-AF65-F5344CB8AC3E}">
        <p14:creationId xmlns:p14="http://schemas.microsoft.com/office/powerpoint/2010/main" val="3720015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19</a:t>
            </a:fld>
            <a:endParaRPr lang="de-CH"/>
          </a:p>
        </p:txBody>
      </p:sp>
    </p:spTree>
    <p:extLst>
      <p:ext uri="{BB962C8B-B14F-4D97-AF65-F5344CB8AC3E}">
        <p14:creationId xmlns:p14="http://schemas.microsoft.com/office/powerpoint/2010/main" val="331859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22</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3970884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26</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effectLst/>
                <a:latin typeface="+mn-lt"/>
                <a:ea typeface="+mn-ea"/>
                <a:cs typeface="+mn-cs"/>
              </a:rPr>
              <a:t>Funktionsverlust</a:t>
            </a:r>
            <a:r>
              <a:rPr lang="de-CH" sz="1200" kern="1200" dirty="0" smtClean="0">
                <a:solidFill>
                  <a:schemeClr val="tx1"/>
                </a:solidFill>
                <a:effectLst/>
                <a:latin typeface="+mn-lt"/>
                <a:ea typeface="+mn-ea"/>
                <a:cs typeface="+mn-cs"/>
              </a:rPr>
              <a:t>: Viele traditionelle Funktionen von Kirchen werden von säkularen «Anbietern» übernommen. (</a:t>
            </a:r>
            <a:r>
              <a:rPr lang="de-CH" sz="1200" kern="1200" dirty="0" smtClean="0">
                <a:solidFill>
                  <a:schemeClr val="tx1"/>
                </a:solidFill>
                <a:effectLst/>
                <a:latin typeface="+mn-lt"/>
                <a:ea typeface="+mn-ea"/>
                <a:cs typeface="+mn-cs"/>
                <a:sym typeface="Wingdings" panose="05000000000000000000" pitchFamily="2" charset="2"/>
              </a:rPr>
              <a:t></a:t>
            </a:r>
            <a:r>
              <a:rPr lang="de-CH" sz="1200" kern="1200" dirty="0" smtClean="0">
                <a:solidFill>
                  <a:schemeClr val="tx1"/>
                </a:solidFill>
                <a:effectLst/>
                <a:latin typeface="+mn-lt"/>
                <a:ea typeface="+mn-ea"/>
                <a:cs typeface="+mn-cs"/>
              </a:rPr>
              <a:t>Jörg Stolz – «Theorie d.  rel.-</a:t>
            </a:r>
            <a:r>
              <a:rPr lang="de-CH" sz="1200" kern="1200" dirty="0" err="1" smtClean="0">
                <a:solidFill>
                  <a:schemeClr val="tx1"/>
                </a:solidFill>
                <a:effectLst/>
                <a:latin typeface="+mn-lt"/>
                <a:ea typeface="+mn-ea"/>
                <a:cs typeface="+mn-cs"/>
              </a:rPr>
              <a:t>säk</a:t>
            </a:r>
            <a:r>
              <a:rPr lang="de-CH" sz="1200" kern="1200" dirty="0" smtClean="0">
                <a:solidFill>
                  <a:schemeClr val="tx1"/>
                </a:solidFill>
                <a:effectLst/>
                <a:latin typeface="+mn-lt"/>
                <a:ea typeface="+mn-ea"/>
                <a:cs typeface="+mn-cs"/>
              </a:rPr>
              <a:t>. Konkurrenz»).</a:t>
            </a:r>
            <a:br>
              <a:rPr lang="de-CH" sz="1200" kern="1200" dirty="0" smtClean="0">
                <a:solidFill>
                  <a:schemeClr val="tx1"/>
                </a:solidFill>
                <a:effectLst/>
                <a:latin typeface="+mn-lt"/>
                <a:ea typeface="+mn-ea"/>
                <a:cs typeface="+mn-cs"/>
              </a:rPr>
            </a:br>
            <a:r>
              <a:rPr lang="de-CH" sz="1200" b="1" kern="1200" dirty="0" smtClean="0">
                <a:solidFill>
                  <a:schemeClr val="tx1"/>
                </a:solidFill>
                <a:effectLst/>
                <a:latin typeface="+mn-lt"/>
                <a:ea typeface="+mn-ea"/>
                <a:cs typeface="+mn-cs"/>
              </a:rPr>
              <a:t>Traditionsverlust (Mitgliederschwund)</a:t>
            </a:r>
            <a:r>
              <a:rPr lang="de-CH" sz="1200" kern="1200" dirty="0" smtClean="0">
                <a:solidFill>
                  <a:schemeClr val="tx1"/>
                </a:solidFill>
                <a:effectLst/>
                <a:latin typeface="+mn-lt"/>
                <a:ea typeface="+mn-ea"/>
                <a:cs typeface="+mn-cs"/>
              </a:rPr>
              <a:t>: Es ist nicht mehr notwendig, einer Landeskirche anzugehören, um «dazu zu gehören». (</a:t>
            </a:r>
            <a:r>
              <a:rPr lang="de-CH" sz="1200" kern="1200" dirty="0" smtClean="0">
                <a:solidFill>
                  <a:schemeClr val="tx1"/>
                </a:solidFill>
                <a:effectLst/>
                <a:latin typeface="+mn-lt"/>
                <a:ea typeface="+mn-ea"/>
                <a:cs typeface="+mn-cs"/>
                <a:sym typeface="Wingdings" panose="05000000000000000000" pitchFamily="2" charset="2"/>
              </a:rPr>
              <a:t></a:t>
            </a:r>
            <a:r>
              <a:rPr lang="de-CH" sz="1200" kern="1200" dirty="0" smtClean="0">
                <a:solidFill>
                  <a:schemeClr val="tx1"/>
                </a:solidFill>
                <a:effectLst/>
                <a:latin typeface="+mn-lt"/>
                <a:ea typeface="+mn-ea"/>
                <a:cs typeface="+mn-cs"/>
              </a:rPr>
              <a:t>Hans Joas – Glaube als Option)</a:t>
            </a:r>
          </a:p>
          <a:p>
            <a:pPr eaLnBrk="1" hangingPunct="1"/>
            <a:endParaRPr lang="de-DE" dirty="0" smtClean="0"/>
          </a:p>
        </p:txBody>
      </p:sp>
    </p:spTree>
    <p:extLst>
      <p:ext uri="{BB962C8B-B14F-4D97-AF65-F5344CB8AC3E}">
        <p14:creationId xmlns:p14="http://schemas.microsoft.com/office/powerpoint/2010/main" val="1521878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effectLst/>
                <a:latin typeface="+mn-lt"/>
                <a:ea typeface="+mn-ea"/>
                <a:cs typeface="+mn-cs"/>
              </a:rPr>
              <a:t>Bedeutungsgewinn von religiöser Suche</a:t>
            </a:r>
            <a:r>
              <a:rPr lang="de-CH" sz="1200" kern="1200" dirty="0" smtClean="0">
                <a:solidFill>
                  <a:schemeClr val="tx1"/>
                </a:solidFill>
                <a:effectLst/>
                <a:latin typeface="+mn-lt"/>
                <a:ea typeface="+mn-ea"/>
                <a:cs typeface="+mn-cs"/>
              </a:rPr>
              <a:t>: Aufgrund der sozialstrukturell geforderten religiösen Selbstverantwortung gewinnen religiöse Suchbewegungen und religiöse Reflexionen an Gewicht.</a:t>
            </a:r>
            <a:br>
              <a:rPr lang="de-CH" sz="1200" kern="1200" dirty="0" smtClean="0">
                <a:solidFill>
                  <a:schemeClr val="tx1"/>
                </a:solidFill>
                <a:effectLst/>
                <a:latin typeface="+mn-lt"/>
                <a:ea typeface="+mn-ea"/>
                <a:cs typeface="+mn-cs"/>
              </a:rPr>
            </a:br>
            <a:r>
              <a:rPr lang="de-CH" sz="1200" b="1" kern="1200" dirty="0" smtClean="0">
                <a:solidFill>
                  <a:schemeClr val="tx1"/>
                </a:solidFill>
                <a:effectLst/>
                <a:latin typeface="+mn-lt"/>
                <a:ea typeface="+mn-ea"/>
                <a:cs typeface="+mn-cs"/>
              </a:rPr>
              <a:t>Bedeutungsgewinn von religiösen Erfahrungen</a:t>
            </a:r>
            <a:r>
              <a:rPr lang="de-CH" sz="1200" kern="1200" dirty="0" smtClean="0">
                <a:solidFill>
                  <a:schemeClr val="tx1"/>
                </a:solidFill>
                <a:effectLst/>
                <a:latin typeface="+mn-lt"/>
                <a:ea typeface="+mn-ea"/>
                <a:cs typeface="+mn-cs"/>
              </a:rPr>
              <a:t>: Erfahrungen werden zum zentralen personenzentrierten Kriterium für die «Stimmigkeit» / «Passung» religiöser Angebote. </a:t>
            </a:r>
          </a:p>
        </p:txBody>
      </p:sp>
      <p:sp>
        <p:nvSpPr>
          <p:cNvPr id="4" name="Foliennummernplatzhalter 3"/>
          <p:cNvSpPr>
            <a:spLocks noGrp="1"/>
          </p:cNvSpPr>
          <p:nvPr>
            <p:ph type="sldNum" sz="quarter" idx="10"/>
          </p:nvPr>
        </p:nvSpPr>
        <p:spPr/>
        <p:txBody>
          <a:bodyPr/>
          <a:lstStyle/>
          <a:p>
            <a:fld id="{4EDB015C-0917-4FEB-9162-F386331F432E}" type="slidenum">
              <a:rPr lang="de-CH" smtClean="0"/>
              <a:pPr/>
              <a:t>28</a:t>
            </a:fld>
            <a:endParaRPr lang="de-CH"/>
          </a:p>
        </p:txBody>
      </p:sp>
    </p:spTree>
    <p:extLst>
      <p:ext uri="{BB962C8B-B14F-4D97-AF65-F5344CB8AC3E}">
        <p14:creationId xmlns:p14="http://schemas.microsoft.com/office/powerpoint/2010/main" val="167768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kern="1200" dirty="0" smtClean="0">
                <a:solidFill>
                  <a:schemeClr val="tx1"/>
                </a:solidFill>
                <a:effectLst/>
                <a:latin typeface="+mn-lt"/>
                <a:ea typeface="+mn-ea"/>
                <a:cs typeface="+mn-cs"/>
              </a:rPr>
              <a:t>Mensch als Wesen, das sich selbst transzendiert und sich selbst in einem offenen Horizont immer wieder neu definiert. (Woher komme ich? Wohin gehe ich? Was darf ich hoffen? Was soll ich tun?)</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29</a:t>
            </a:fld>
            <a:endParaRPr lang="de-CH"/>
          </a:p>
        </p:txBody>
      </p:sp>
    </p:spTree>
    <p:extLst>
      <p:ext uri="{BB962C8B-B14F-4D97-AF65-F5344CB8AC3E}">
        <p14:creationId xmlns:p14="http://schemas.microsoft.com/office/powerpoint/2010/main" val="87939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3</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e-DE" dirty="0" smtClean="0"/>
              <a:t>Kurzer Blick in die Geschichte</a:t>
            </a:r>
          </a:p>
          <a:p>
            <a:pPr eaLnBrk="1" hangingPunct="1"/>
            <a:r>
              <a:rPr lang="de-DE" dirty="0" smtClean="0"/>
              <a:t>Verdeutlichung der Dramatik</a:t>
            </a:r>
            <a:r>
              <a:rPr lang="de-DE" baseline="0" dirty="0" smtClean="0"/>
              <a:t> der gegenwärtigen religiösen Veränderungen in der CH</a:t>
            </a:r>
            <a:endParaRPr lang="de-DE" dirty="0" smtClean="0"/>
          </a:p>
        </p:txBody>
      </p:sp>
    </p:spTree>
    <p:extLst>
      <p:ext uri="{BB962C8B-B14F-4D97-AF65-F5344CB8AC3E}">
        <p14:creationId xmlns:p14="http://schemas.microsoft.com/office/powerpoint/2010/main" val="3375157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Nicht mehr Teil des Staates, </a:t>
            </a:r>
          </a:p>
          <a:p>
            <a:r>
              <a:rPr lang="de-CH" smtClean="0"/>
              <a:t>Geben</a:t>
            </a:r>
            <a:endParaRPr lang="de-CH"/>
          </a:p>
        </p:txBody>
      </p:sp>
      <p:sp>
        <p:nvSpPr>
          <p:cNvPr id="4" name="Foliennummernplatzhalter 3"/>
          <p:cNvSpPr>
            <a:spLocks noGrp="1"/>
          </p:cNvSpPr>
          <p:nvPr>
            <p:ph type="sldNum" sz="quarter" idx="10"/>
          </p:nvPr>
        </p:nvSpPr>
        <p:spPr/>
        <p:txBody>
          <a:bodyPr/>
          <a:lstStyle/>
          <a:p>
            <a:fld id="{4EDB015C-0917-4FEB-9162-F386331F432E}" type="slidenum">
              <a:rPr lang="de-CH" smtClean="0"/>
              <a:pPr/>
              <a:t>30</a:t>
            </a:fld>
            <a:endParaRPr lang="de-CH"/>
          </a:p>
        </p:txBody>
      </p:sp>
    </p:spTree>
    <p:extLst>
      <p:ext uri="{BB962C8B-B14F-4D97-AF65-F5344CB8AC3E}">
        <p14:creationId xmlns:p14="http://schemas.microsoft.com/office/powerpoint/2010/main" val="2698190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31</a:t>
            </a:fld>
            <a:endParaRPr lang="de-DE"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smtClean="0"/>
          </a:p>
        </p:txBody>
      </p:sp>
    </p:spTree>
    <p:extLst>
      <p:ext uri="{BB962C8B-B14F-4D97-AF65-F5344CB8AC3E}">
        <p14:creationId xmlns:p14="http://schemas.microsoft.com/office/powerpoint/2010/main" val="196817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Kath. MONOPOL: </a:t>
            </a:r>
            <a:r>
              <a:rPr lang="de-CH" dirty="0" err="1" smtClean="0"/>
              <a:t>rk</a:t>
            </a:r>
            <a:r>
              <a:rPr lang="de-CH" dirty="0" smtClean="0"/>
              <a:t> hat</a:t>
            </a:r>
            <a:r>
              <a:rPr lang="de-CH" baseline="0" dirty="0" smtClean="0"/>
              <a:t> bestimmt, was in religiösen Dingen zulässig war</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4</a:t>
            </a:fld>
            <a:endParaRPr lang="de-CH"/>
          </a:p>
        </p:txBody>
      </p:sp>
    </p:spTree>
    <p:extLst>
      <p:ext uri="{BB962C8B-B14F-4D97-AF65-F5344CB8AC3E}">
        <p14:creationId xmlns:p14="http://schemas.microsoft.com/office/powerpoint/2010/main" val="295830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Reformation als Revolution</a:t>
            </a:r>
          </a:p>
          <a:p>
            <a:r>
              <a:rPr lang="de-CH" dirty="0" smtClean="0"/>
              <a:t>Bis</a:t>
            </a:r>
            <a:r>
              <a:rPr lang="de-CH" baseline="0" dirty="0" smtClean="0"/>
              <a:t> etwa 1950 haben </a:t>
            </a:r>
            <a:r>
              <a:rPr lang="de-CH" baseline="0" dirty="0" err="1" smtClean="0"/>
              <a:t>ref</a:t>
            </a:r>
            <a:r>
              <a:rPr lang="de-CH" baseline="0" dirty="0" smtClean="0"/>
              <a:t> u. </a:t>
            </a:r>
            <a:r>
              <a:rPr lang="de-CH" baseline="0" dirty="0" err="1" smtClean="0"/>
              <a:t>rk</a:t>
            </a:r>
            <a:r>
              <a:rPr lang="de-CH" baseline="0" dirty="0" smtClean="0"/>
              <a:t> bestimmt, was in religiösen Dingen zulässig war</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5</a:t>
            </a:fld>
            <a:endParaRPr lang="de-CH"/>
          </a:p>
        </p:txBody>
      </p:sp>
    </p:spTree>
    <p:extLst>
      <p:ext uri="{BB962C8B-B14F-4D97-AF65-F5344CB8AC3E}">
        <p14:creationId xmlns:p14="http://schemas.microsoft.com/office/powerpoint/2010/main" val="2939056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Auflösung religiöser Monopole durch</a:t>
            </a:r>
          </a:p>
          <a:p>
            <a:r>
              <a:rPr lang="de-CH" dirty="0" smtClean="0"/>
              <a:t>Säkularisierung,</a:t>
            </a:r>
            <a:r>
              <a:rPr lang="de-CH" baseline="0" dirty="0" smtClean="0"/>
              <a:t> Individualisierung und Migration (Pluralisierung)</a:t>
            </a:r>
          </a:p>
          <a:p>
            <a:r>
              <a:rPr lang="de-CH" baseline="0" dirty="0" smtClean="0">
                <a:sym typeface="Wingdings" panose="05000000000000000000" pitchFamily="2" charset="2"/>
              </a:rPr>
              <a:t>Es ist nicht mehr notwendig, einer Landeskirche anzugehören, </a:t>
            </a:r>
          </a:p>
          <a:p>
            <a:r>
              <a:rPr lang="de-CH" baseline="0" dirty="0" smtClean="0">
                <a:sym typeface="Wingdings" panose="05000000000000000000" pitchFamily="2" charset="2"/>
              </a:rPr>
              <a:t>um «dazu zu gehören»</a:t>
            </a:r>
          </a:p>
          <a:p>
            <a:r>
              <a:rPr lang="de-CH" baseline="0" dirty="0" smtClean="0">
                <a:sym typeface="Wingdings" panose="05000000000000000000" pitchFamily="2" charset="2"/>
              </a:rPr>
              <a:t>Es entsteht etwas </a:t>
            </a:r>
            <a:r>
              <a:rPr lang="de-CH" baseline="0" dirty="0" err="1" smtClean="0">
                <a:sym typeface="Wingdings" panose="05000000000000000000" pitchFamily="2" charset="2"/>
              </a:rPr>
              <a:t>gundlegend</a:t>
            </a:r>
            <a:r>
              <a:rPr lang="de-CH" baseline="0" dirty="0" smtClean="0">
                <a:sym typeface="Wingdings" panose="05000000000000000000" pitchFamily="2" charset="2"/>
              </a:rPr>
              <a:t> NEUES – x (noch offen, was genau)</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6</a:t>
            </a:fld>
            <a:endParaRPr lang="de-CH"/>
          </a:p>
        </p:txBody>
      </p:sp>
    </p:spTree>
    <p:extLst>
      <p:ext uri="{BB962C8B-B14F-4D97-AF65-F5344CB8AC3E}">
        <p14:creationId xmlns:p14="http://schemas.microsoft.com/office/powerpoint/2010/main" val="388968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7</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e-DE" dirty="0" smtClean="0"/>
              <a:t>Wir erleben gegenwärtig</a:t>
            </a:r>
            <a:r>
              <a:rPr lang="de-DE" baseline="0" dirty="0" smtClean="0"/>
              <a:t> eine Revolution in der CH</a:t>
            </a:r>
          </a:p>
          <a:p>
            <a:pPr eaLnBrk="1" hangingPunct="1"/>
            <a:r>
              <a:rPr lang="de-DE" baseline="0" dirty="0" smtClean="0"/>
              <a:t>Umwälzung der religiösen Landschaft</a:t>
            </a:r>
          </a:p>
          <a:p>
            <a:pPr eaLnBrk="1" hangingPunct="1"/>
            <a:r>
              <a:rPr lang="de-DE" baseline="0" dirty="0" smtClean="0"/>
              <a:t>Ich zeige Ihnen das zunächst auf der Basis von VOLKSZÄHLUNGSDATEN – das sind sehr zuverlässige Daten</a:t>
            </a:r>
          </a:p>
          <a:p>
            <a:pPr eaLnBrk="1" hangingPunct="1"/>
            <a:r>
              <a:rPr lang="de-DE" baseline="0" dirty="0" smtClean="0"/>
              <a:t>Wir beschäftigen uns also im folgenden mit religiösen </a:t>
            </a:r>
            <a:r>
              <a:rPr lang="de-DE" baseline="0" dirty="0" err="1" smtClean="0"/>
              <a:t>Instituitionen</a:t>
            </a:r>
            <a:endParaRPr lang="de-DE" dirty="0" smtClean="0"/>
          </a:p>
        </p:txBody>
      </p:sp>
    </p:spTree>
    <p:extLst>
      <p:ext uri="{BB962C8B-B14F-4D97-AF65-F5344CB8AC3E}">
        <p14:creationId xmlns:p14="http://schemas.microsoft.com/office/powerpoint/2010/main" val="398772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Ref</a:t>
            </a:r>
            <a:r>
              <a:rPr lang="de-CH" dirty="0" smtClean="0"/>
              <a:t>: 57% - 2,5 Millionen</a:t>
            </a:r>
          </a:p>
          <a:p>
            <a:r>
              <a:rPr lang="de-CH" dirty="0" err="1" smtClean="0"/>
              <a:t>Rk</a:t>
            </a:r>
            <a:r>
              <a:rPr lang="de-CH" dirty="0" smtClean="0"/>
              <a:t>:  41</a:t>
            </a:r>
            <a:r>
              <a:rPr lang="de-CH" baseline="0" dirty="0" smtClean="0"/>
              <a:t>% - 1,7 Millionen</a:t>
            </a:r>
            <a:endParaRPr lang="de-CH" dirty="0" smtClean="0"/>
          </a:p>
          <a:p>
            <a:r>
              <a:rPr lang="de-CH" dirty="0" err="1" smtClean="0"/>
              <a:t>cK</a:t>
            </a:r>
            <a:r>
              <a:rPr lang="de-CH" dirty="0" smtClean="0"/>
              <a:t>: 0,9% - 37’000</a:t>
            </a:r>
          </a:p>
          <a:p>
            <a:r>
              <a:rPr lang="de-CH" dirty="0" err="1" smtClean="0"/>
              <a:t>jR</a:t>
            </a:r>
            <a:r>
              <a:rPr lang="de-CH" dirty="0" smtClean="0"/>
              <a:t>: 0,4% - 16’000</a:t>
            </a:r>
          </a:p>
          <a:p>
            <a:r>
              <a:rPr lang="de-CH" dirty="0" err="1" smtClean="0"/>
              <a:t>aR</a:t>
            </a:r>
            <a:r>
              <a:rPr lang="de-CH" dirty="0" smtClean="0"/>
              <a:t>:</a:t>
            </a:r>
            <a:r>
              <a:rPr lang="de-CH" baseline="0" dirty="0" smtClean="0"/>
              <a:t> </a:t>
            </a:r>
            <a:endParaRPr lang="de-CH" dirty="0" smtClean="0"/>
          </a:p>
        </p:txBody>
      </p:sp>
      <p:sp>
        <p:nvSpPr>
          <p:cNvPr id="4" name="Foliennummernplatzhalter 3"/>
          <p:cNvSpPr>
            <a:spLocks noGrp="1"/>
          </p:cNvSpPr>
          <p:nvPr>
            <p:ph type="sldNum" sz="quarter" idx="10"/>
          </p:nvPr>
        </p:nvSpPr>
        <p:spPr/>
        <p:txBody>
          <a:bodyPr/>
          <a:lstStyle/>
          <a:p>
            <a:fld id="{4EDB015C-0917-4FEB-9162-F386331F432E}" type="slidenum">
              <a:rPr lang="de-CH" smtClean="0"/>
              <a:pPr/>
              <a:t>8</a:t>
            </a:fld>
            <a:endParaRPr lang="de-CH"/>
          </a:p>
        </p:txBody>
      </p:sp>
    </p:spTree>
    <p:extLst>
      <p:ext uri="{BB962C8B-B14F-4D97-AF65-F5344CB8AC3E}">
        <p14:creationId xmlns:p14="http://schemas.microsoft.com/office/powerpoint/2010/main" val="129239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Rk</a:t>
            </a:r>
            <a:r>
              <a:rPr lang="de-CH" dirty="0" smtClean="0"/>
              <a:t> u.</a:t>
            </a:r>
            <a:r>
              <a:rPr lang="de-CH" baseline="0" dirty="0" smtClean="0"/>
              <a:t> </a:t>
            </a:r>
            <a:r>
              <a:rPr lang="de-CH" baseline="0" dirty="0" err="1" smtClean="0"/>
              <a:t>Ref</a:t>
            </a:r>
            <a:r>
              <a:rPr lang="de-CH" baseline="0" dirty="0" smtClean="0"/>
              <a:t> ungefähr gleich stark</a:t>
            </a:r>
          </a:p>
          <a:p>
            <a:r>
              <a:rPr lang="de-CH" baseline="0" dirty="0" smtClean="0"/>
              <a:t>Aufstieg andere Kirchen - Freikirchen</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9</a:t>
            </a:fld>
            <a:endParaRPr lang="de-CH"/>
          </a:p>
        </p:txBody>
      </p:sp>
    </p:spTree>
    <p:extLst>
      <p:ext uri="{BB962C8B-B14F-4D97-AF65-F5344CB8AC3E}">
        <p14:creationId xmlns:p14="http://schemas.microsoft.com/office/powerpoint/2010/main" val="545708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CH" dirty="0" err="1" smtClean="0"/>
              <a:t>Rk</a:t>
            </a:r>
            <a:r>
              <a:rPr lang="de-CH" dirty="0" smtClean="0"/>
              <a:t> (2,6 </a:t>
            </a:r>
            <a:r>
              <a:rPr lang="de-CH" dirty="0" err="1" smtClean="0"/>
              <a:t>Mio</a:t>
            </a:r>
            <a:r>
              <a:rPr lang="de-CH" dirty="0" smtClean="0"/>
              <a:t>)</a:t>
            </a:r>
            <a:r>
              <a:rPr lang="de-CH" baseline="0" dirty="0" smtClean="0"/>
              <a:t> </a:t>
            </a:r>
            <a:r>
              <a:rPr lang="de-CH" dirty="0" smtClean="0"/>
              <a:t>deutlich stärker</a:t>
            </a:r>
            <a:r>
              <a:rPr lang="de-CH" baseline="0" dirty="0" smtClean="0"/>
              <a:t> als </a:t>
            </a:r>
            <a:r>
              <a:rPr lang="de-CH" baseline="0" dirty="0" err="1" smtClean="0"/>
              <a:t>Ref</a:t>
            </a:r>
            <a:r>
              <a:rPr lang="de-CH" baseline="0" dirty="0" smtClean="0"/>
              <a:t> (1,7 </a:t>
            </a:r>
            <a:r>
              <a:rPr lang="de-CH" baseline="0" dirty="0" err="1" smtClean="0"/>
              <a:t>Mio</a:t>
            </a:r>
            <a:r>
              <a:rPr lang="de-CH" baseline="0" dirty="0" smtClean="0"/>
              <a:t>) </a:t>
            </a:r>
          </a:p>
          <a:p>
            <a:pPr marL="0" indent="0">
              <a:buFontTx/>
              <a:buNone/>
            </a:pPr>
            <a:r>
              <a:rPr lang="de-CH" baseline="0" dirty="0" smtClean="0"/>
              <a:t>     </a:t>
            </a:r>
            <a:r>
              <a:rPr lang="de-CH" baseline="0" dirty="0" smtClean="0">
                <a:sym typeface="Wingdings" panose="05000000000000000000" pitchFamily="2" charset="2"/>
              </a:rPr>
              <a:t></a:t>
            </a:r>
            <a:r>
              <a:rPr lang="de-CH" baseline="0" dirty="0" smtClean="0"/>
              <a:t> 36,5 zu 24,5%</a:t>
            </a:r>
          </a:p>
          <a:p>
            <a:pPr marL="171450" indent="-171450">
              <a:buFontTx/>
              <a:buChar char="-"/>
            </a:pPr>
            <a:r>
              <a:rPr lang="de-CH" baseline="0" dirty="0" smtClean="0"/>
              <a:t>Andere Kirchen und Religionen: 900’000  13% </a:t>
            </a:r>
          </a:p>
          <a:p>
            <a:pPr marL="171450" indent="-171450">
              <a:buFontTx/>
              <a:buChar char="-"/>
            </a:pPr>
            <a:r>
              <a:rPr lang="de-CH" baseline="0" dirty="0" smtClean="0"/>
              <a:t>Explosionsartiges Anwachsen der Konfessionsfreien:</a:t>
            </a:r>
            <a:br>
              <a:rPr lang="de-CH" baseline="0" dirty="0" smtClean="0"/>
            </a:br>
            <a:r>
              <a:rPr lang="de-CH" baseline="0" dirty="0" smtClean="0">
                <a:sym typeface="Wingdings" panose="05000000000000000000" pitchFamily="2" charset="2"/>
              </a:rPr>
              <a:t>2016: 1,75 </a:t>
            </a:r>
            <a:r>
              <a:rPr lang="de-CH" baseline="0" dirty="0" err="1" smtClean="0">
                <a:sym typeface="Wingdings" panose="05000000000000000000" pitchFamily="2" charset="2"/>
              </a:rPr>
              <a:t>Mio</a:t>
            </a:r>
            <a:r>
              <a:rPr lang="de-CH" baseline="0" dirty="0" smtClean="0">
                <a:sym typeface="Wingdings" panose="05000000000000000000" pitchFamily="2" charset="2"/>
              </a:rPr>
              <a:t> (25%=</a:t>
            </a:r>
            <a:endParaRPr lang="de-CH" baseline="0" dirty="0" smtClean="0"/>
          </a:p>
        </p:txBody>
      </p:sp>
      <p:sp>
        <p:nvSpPr>
          <p:cNvPr id="4" name="Foliennummernplatzhalter 3"/>
          <p:cNvSpPr>
            <a:spLocks noGrp="1"/>
          </p:cNvSpPr>
          <p:nvPr>
            <p:ph type="sldNum" sz="quarter" idx="10"/>
          </p:nvPr>
        </p:nvSpPr>
        <p:spPr/>
        <p:txBody>
          <a:bodyPr/>
          <a:lstStyle/>
          <a:p>
            <a:fld id="{4EDB015C-0917-4FEB-9162-F386331F432E}" type="slidenum">
              <a:rPr lang="de-CH" smtClean="0"/>
              <a:pPr/>
              <a:t>10</a:t>
            </a:fld>
            <a:endParaRPr lang="de-CH"/>
          </a:p>
        </p:txBody>
      </p:sp>
    </p:spTree>
    <p:extLst>
      <p:ext uri="{BB962C8B-B14F-4D97-AF65-F5344CB8AC3E}">
        <p14:creationId xmlns:p14="http://schemas.microsoft.com/office/powerpoint/2010/main" val="353550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79262E3-2F3E-4DED-9893-A34AB60C4D28}" type="datetimeFigureOut">
              <a:rPr lang="de-CH" smtClean="0"/>
              <a:pPr/>
              <a:t>26.06.2019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262E3-2F3E-4DED-9893-A34AB60C4D28}" type="datetimeFigureOut">
              <a:rPr lang="de-CH" smtClean="0"/>
              <a:pPr/>
              <a:t>26.06.2019</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142FB-EE54-4004-8EF7-01FDB7E7D67B}"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 y="-27383"/>
            <a:ext cx="9144000" cy="244827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5400" b="1" dirty="0" smtClean="0">
                <a:latin typeface="+mn-lt"/>
                <a:ea typeface="+mn-ea"/>
                <a:cs typeface="+mn-cs"/>
              </a:rPr>
              <a:t>Situation </a:t>
            </a:r>
            <a:r>
              <a:rPr lang="de-DE" sz="5400" b="1" dirty="0">
                <a:latin typeface="+mn-lt"/>
                <a:ea typeface="+mn-ea"/>
                <a:cs typeface="+mn-cs"/>
              </a:rPr>
              <a:t>der </a:t>
            </a:r>
            <a:r>
              <a:rPr lang="de-DE" sz="5400" b="1" dirty="0" smtClean="0">
                <a:latin typeface="+mn-lt"/>
                <a:ea typeface="+mn-ea"/>
                <a:cs typeface="+mn-cs"/>
              </a:rPr>
              <a:t/>
            </a:r>
            <a:br>
              <a:rPr lang="de-DE" sz="5400" b="1" dirty="0" smtClean="0">
                <a:latin typeface="+mn-lt"/>
                <a:ea typeface="+mn-ea"/>
                <a:cs typeface="+mn-cs"/>
              </a:rPr>
            </a:br>
            <a:r>
              <a:rPr lang="de-DE" sz="5400" b="1" dirty="0" smtClean="0">
                <a:latin typeface="+mn-lt"/>
                <a:ea typeface="+mn-ea"/>
                <a:cs typeface="+mn-cs"/>
              </a:rPr>
              <a:t>Kirchen </a:t>
            </a:r>
            <a:r>
              <a:rPr lang="de-DE" sz="5400" b="1" dirty="0">
                <a:latin typeface="+mn-lt"/>
                <a:ea typeface="+mn-ea"/>
                <a:cs typeface="+mn-cs"/>
              </a:rPr>
              <a:t>in der Schweiz</a:t>
            </a:r>
            <a:endParaRPr lang="de-CH" sz="5400" b="1" dirty="0">
              <a:latin typeface="+mn-lt"/>
              <a:ea typeface="+mn-ea"/>
              <a:cs typeface="+mn-cs"/>
            </a:endParaRPr>
          </a:p>
        </p:txBody>
      </p:sp>
      <p:sp>
        <p:nvSpPr>
          <p:cNvPr id="6" name="Untertitel 2"/>
          <p:cNvSpPr>
            <a:spLocks noGrp="1"/>
          </p:cNvSpPr>
          <p:nvPr>
            <p:ph type="subTitle" idx="1"/>
          </p:nvPr>
        </p:nvSpPr>
        <p:spPr>
          <a:xfrm>
            <a:off x="10817" y="2780929"/>
            <a:ext cx="9144000" cy="2088231"/>
          </a:xfrm>
        </p:spPr>
        <p:txBody>
          <a:bodyPr>
            <a:noAutofit/>
          </a:bodyPr>
          <a:lstStyle/>
          <a:p>
            <a:r>
              <a:rPr lang="de-CH" sz="4000" b="1" dirty="0" smtClean="0">
                <a:solidFill>
                  <a:schemeClr val="tx1"/>
                </a:solidFill>
              </a:rPr>
              <a:t>Forum für Universität und Gesellschaft</a:t>
            </a:r>
            <a:r>
              <a:rPr lang="de-CH" sz="4000" dirty="0" smtClean="0">
                <a:solidFill>
                  <a:schemeClr val="tx1"/>
                </a:solidFill>
              </a:rPr>
              <a:t> </a:t>
            </a:r>
            <a:endParaRPr lang="de-CH" sz="4000" dirty="0">
              <a:solidFill>
                <a:schemeClr val="tx1"/>
              </a:solidFill>
            </a:endParaRPr>
          </a:p>
          <a:p>
            <a:r>
              <a:rPr lang="de-DE" sz="4000" smtClean="0">
                <a:solidFill>
                  <a:schemeClr val="tx1"/>
                </a:solidFill>
              </a:rPr>
              <a:t>26</a:t>
            </a:r>
            <a:r>
              <a:rPr lang="de-DE" sz="4000" smtClean="0">
                <a:solidFill>
                  <a:schemeClr val="tx1"/>
                </a:solidFill>
              </a:rPr>
              <a:t>. </a:t>
            </a:r>
            <a:r>
              <a:rPr lang="de-DE" sz="4000" dirty="0" smtClean="0">
                <a:solidFill>
                  <a:schemeClr val="tx1"/>
                </a:solidFill>
              </a:rPr>
              <a:t>Juni 2019</a:t>
            </a:r>
          </a:p>
          <a:p>
            <a:r>
              <a:rPr lang="de-DE" sz="4000" b="1" dirty="0" smtClean="0">
                <a:solidFill>
                  <a:schemeClr val="tx1"/>
                </a:solidFill>
              </a:rPr>
              <a:t>Thun</a:t>
            </a:r>
            <a:endParaRPr lang="de-CH" sz="4000" b="1" dirty="0" smtClean="0">
              <a:solidFill>
                <a:schemeClr val="tx1"/>
              </a:solidFill>
            </a:endParaRPr>
          </a:p>
          <a:p>
            <a:endParaRPr lang="de-CH" sz="4400" i="1" dirty="0">
              <a:ea typeface="Calibri"/>
              <a:cs typeface="Times New Roman"/>
            </a:endParaRPr>
          </a:p>
        </p:txBody>
      </p:sp>
      <p:sp>
        <p:nvSpPr>
          <p:cNvPr id="7" name="Textfeld 6"/>
          <p:cNvSpPr txBox="1"/>
          <p:nvPr/>
        </p:nvSpPr>
        <p:spPr>
          <a:xfrm>
            <a:off x="0" y="5445224"/>
            <a:ext cx="9144000" cy="1384995"/>
          </a:xfrm>
          <a:prstGeom prst="rect">
            <a:avLst/>
          </a:prstGeom>
          <a:noFill/>
        </p:spPr>
        <p:txBody>
          <a:bodyPr wrap="square" rtlCol="0">
            <a:spAutoFit/>
          </a:bodyPr>
          <a:lstStyle/>
          <a:p>
            <a:pPr algn="ctr"/>
            <a:r>
              <a:rPr lang="de-CH" sz="2800" b="1" dirty="0"/>
              <a:t>Prof. Dr. Stefan Huber</a:t>
            </a:r>
          </a:p>
          <a:p>
            <a:pPr algn="ctr"/>
            <a:r>
              <a:rPr lang="de-CH" sz="2800" b="1" dirty="0"/>
              <a:t>Institut für Empirische Religionsforschung</a:t>
            </a:r>
          </a:p>
          <a:p>
            <a:pPr algn="ctr"/>
            <a:r>
              <a:rPr lang="de-CH" sz="2800" b="1" dirty="0" smtClean="0"/>
              <a:t>Universität Bern</a:t>
            </a:r>
            <a:endParaRPr lang="de-CH" sz="2800" b="1" dirty="0"/>
          </a:p>
        </p:txBody>
      </p:sp>
    </p:spTree>
    <p:extLst>
      <p:ext uri="{BB962C8B-B14F-4D97-AF65-F5344CB8AC3E}">
        <p14:creationId xmlns:p14="http://schemas.microsoft.com/office/powerpoint/2010/main" val="3627869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feld 8"/>
          <p:cNvSpPr txBox="1"/>
          <p:nvPr/>
        </p:nvSpPr>
        <p:spPr>
          <a:xfrm>
            <a:off x="5580112" y="3463964"/>
            <a:ext cx="3600400" cy="3416320"/>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2862466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ext uri="{D42A27DB-BD31-4B8C-83A1-F6EECF244321}">
                <p14:modId xmlns:p14="http://schemas.microsoft.com/office/powerpoint/2010/main" val="778781542"/>
              </p:ext>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26519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Gottesdienstteilnahme seit 1970</a:t>
            </a:r>
            <a:endParaRPr lang="de-DE" sz="5400" b="1" i="1" u="sng" dirty="0" smtClean="0">
              <a:solidFill>
                <a:schemeClr val="tx1"/>
              </a:solidFill>
              <a:latin typeface="+mn-lt"/>
            </a:endParaRPr>
          </a:p>
        </p:txBody>
      </p:sp>
    </p:spTree>
    <p:extLst>
      <p:ext uri="{BB962C8B-B14F-4D97-AF65-F5344CB8AC3E}">
        <p14:creationId xmlns:p14="http://schemas.microsoft.com/office/powerpoint/2010/main" val="2398517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Gottesdienstteilnahme - </a:t>
            </a:r>
            <a:r>
              <a:rPr lang="de-DE" sz="4400" b="1" dirty="0" smtClean="0"/>
              <a:t>Katholiken</a:t>
            </a:r>
            <a:endParaRPr lang="de-DE" sz="4400" b="1" dirty="0"/>
          </a:p>
        </p:txBody>
      </p:sp>
      <p:graphicFrame>
        <p:nvGraphicFramePr>
          <p:cNvPr id="3" name="Diagramm 2"/>
          <p:cNvGraphicFramePr/>
          <p:nvPr>
            <p:extLst>
              <p:ext uri="{D42A27DB-BD31-4B8C-83A1-F6EECF244321}">
                <p14:modId xmlns:p14="http://schemas.microsoft.com/office/powerpoint/2010/main" val="2025892466"/>
              </p:ext>
            </p:extLst>
          </p:nvPr>
        </p:nvGraphicFramePr>
        <p:xfrm>
          <a:off x="107504" y="1852375"/>
          <a:ext cx="8928992" cy="500562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hteck 4"/>
          <p:cNvSpPr/>
          <p:nvPr/>
        </p:nvSpPr>
        <p:spPr>
          <a:xfrm>
            <a:off x="0" y="901169"/>
            <a:ext cx="9144000" cy="830997"/>
          </a:xfrm>
          <a:prstGeom prst="rect">
            <a:avLst/>
          </a:prstGeom>
        </p:spPr>
        <p:txBody>
          <a:bodyPr wrap="square">
            <a:spAutoFit/>
          </a:bodyPr>
          <a:lstStyle/>
          <a:p>
            <a:r>
              <a:rPr lang="de-CH" sz="2400" b="1" dirty="0" smtClean="0"/>
              <a:t>Anteile </a:t>
            </a:r>
            <a:r>
              <a:rPr lang="de-CH" sz="2400" b="1" dirty="0"/>
              <a:t>der </a:t>
            </a:r>
            <a:r>
              <a:rPr lang="de-CH" sz="2400" b="1" dirty="0" smtClean="0"/>
              <a:t>Katholiken, </a:t>
            </a:r>
            <a:r>
              <a:rPr lang="de-CH" sz="2400" b="1" dirty="0"/>
              <a:t>die </a:t>
            </a:r>
            <a:r>
              <a:rPr lang="de-CH" sz="2400" b="1" dirty="0" smtClean="0">
                <a:solidFill>
                  <a:schemeClr val="tx2"/>
                </a:solidFill>
              </a:rPr>
              <a:t>wöchentlich</a:t>
            </a:r>
            <a:r>
              <a:rPr lang="de-CH" sz="2400" b="1" dirty="0" smtClean="0"/>
              <a:t> </a:t>
            </a:r>
            <a:r>
              <a:rPr lang="de-CH" sz="2400" b="1" dirty="0"/>
              <a:t>und mindestens </a:t>
            </a:r>
            <a:r>
              <a:rPr lang="de-CH" sz="2400" b="1" dirty="0" smtClean="0">
                <a:solidFill>
                  <a:schemeClr val="tx2">
                    <a:lumMod val="40000"/>
                    <a:lumOff val="60000"/>
                  </a:schemeClr>
                </a:solidFill>
              </a:rPr>
              <a:t>monatlich</a:t>
            </a:r>
            <a:r>
              <a:rPr lang="de-CH" sz="2400" b="1" dirty="0" smtClean="0"/>
              <a:t> </a:t>
            </a:r>
            <a:r>
              <a:rPr lang="de-CH" sz="2400" b="1" dirty="0"/>
              <a:t>an Gottesdiensten teilge­nommen haben </a:t>
            </a:r>
            <a:r>
              <a:rPr lang="de-CH" sz="2400" b="1" dirty="0" smtClean="0"/>
              <a:t>(seit 1970)</a:t>
            </a:r>
            <a:endParaRPr lang="en-US" sz="2400" b="1" dirty="0"/>
          </a:p>
        </p:txBody>
      </p:sp>
    </p:spTree>
    <p:extLst>
      <p:ext uri="{BB962C8B-B14F-4D97-AF65-F5344CB8AC3E}">
        <p14:creationId xmlns:p14="http://schemas.microsoft.com/office/powerpoint/2010/main" val="3959725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Gottesdienstteilnahme - </a:t>
            </a:r>
            <a:r>
              <a:rPr lang="de-DE" sz="4400" b="1" dirty="0" smtClean="0"/>
              <a:t>Reformierte</a:t>
            </a:r>
            <a:endParaRPr lang="de-DE" sz="4400" b="1" dirty="0"/>
          </a:p>
        </p:txBody>
      </p:sp>
      <p:graphicFrame>
        <p:nvGraphicFramePr>
          <p:cNvPr id="3" name="Diagramm 2"/>
          <p:cNvGraphicFramePr/>
          <p:nvPr>
            <p:extLst>
              <p:ext uri="{D42A27DB-BD31-4B8C-83A1-F6EECF244321}">
                <p14:modId xmlns:p14="http://schemas.microsoft.com/office/powerpoint/2010/main" val="1641012137"/>
              </p:ext>
            </p:extLst>
          </p:nvPr>
        </p:nvGraphicFramePr>
        <p:xfrm>
          <a:off x="0" y="1723707"/>
          <a:ext cx="9144000" cy="513429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hteck 4"/>
          <p:cNvSpPr/>
          <p:nvPr/>
        </p:nvSpPr>
        <p:spPr>
          <a:xfrm>
            <a:off x="0" y="901169"/>
            <a:ext cx="9144000" cy="830997"/>
          </a:xfrm>
          <a:prstGeom prst="rect">
            <a:avLst/>
          </a:prstGeom>
        </p:spPr>
        <p:txBody>
          <a:bodyPr wrap="square">
            <a:spAutoFit/>
          </a:bodyPr>
          <a:lstStyle/>
          <a:p>
            <a:r>
              <a:rPr lang="de-CH" sz="2400" b="1" dirty="0" smtClean="0"/>
              <a:t>Anteile </a:t>
            </a:r>
            <a:r>
              <a:rPr lang="de-CH" sz="2400" b="1" dirty="0"/>
              <a:t>der Reformierten, die </a:t>
            </a:r>
            <a:r>
              <a:rPr lang="de-CH" sz="2400" b="1" dirty="0" smtClean="0">
                <a:solidFill>
                  <a:srgbClr val="C00000"/>
                </a:solidFill>
              </a:rPr>
              <a:t>wöchentlich</a:t>
            </a:r>
            <a:r>
              <a:rPr lang="de-CH" sz="2400" b="1" dirty="0" smtClean="0"/>
              <a:t> </a:t>
            </a:r>
            <a:r>
              <a:rPr lang="de-CH" sz="2400" b="1" dirty="0"/>
              <a:t>und mindestens </a:t>
            </a:r>
            <a:r>
              <a:rPr lang="de-CH" sz="2400" b="1" dirty="0" smtClean="0">
                <a:solidFill>
                  <a:srgbClr val="FF7C80"/>
                </a:solidFill>
              </a:rPr>
              <a:t>monatlich</a:t>
            </a:r>
            <a:r>
              <a:rPr lang="de-CH" sz="2400" b="1" dirty="0" smtClean="0"/>
              <a:t> </a:t>
            </a:r>
            <a:r>
              <a:rPr lang="de-CH" sz="2400" b="1" dirty="0"/>
              <a:t>an Gottesdiensten teilge­nommen haben </a:t>
            </a:r>
            <a:r>
              <a:rPr lang="de-CH" sz="2400" b="1" dirty="0" smtClean="0"/>
              <a:t>(seit 1970)</a:t>
            </a:r>
            <a:endParaRPr lang="en-US" sz="2400" b="1" dirty="0"/>
          </a:p>
        </p:txBody>
      </p:sp>
    </p:spTree>
    <p:extLst>
      <p:ext uri="{BB962C8B-B14F-4D97-AF65-F5344CB8AC3E}">
        <p14:creationId xmlns:p14="http://schemas.microsoft.com/office/powerpoint/2010/main" val="3017759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Glaube an eine «spirituelle Welt»</a:t>
            </a:r>
            <a:br>
              <a:rPr lang="de-CH" sz="7200" b="1" dirty="0" smtClean="0"/>
            </a:br>
            <a:r>
              <a:rPr lang="de-CH" sz="7200" b="1" dirty="0" smtClean="0"/>
              <a:t>seit 1961</a:t>
            </a:r>
            <a:endParaRPr lang="de-DE" sz="5400" b="1" i="1" u="sng" dirty="0" smtClean="0">
              <a:solidFill>
                <a:schemeClr val="tx1"/>
              </a:solidFill>
              <a:latin typeface="+mn-lt"/>
            </a:endParaRPr>
          </a:p>
        </p:txBody>
      </p:sp>
    </p:spTree>
    <p:extLst>
      <p:ext uri="{BB962C8B-B14F-4D97-AF65-F5344CB8AC3E}">
        <p14:creationId xmlns:p14="http://schemas.microsoft.com/office/powerpoint/2010/main" val="3916449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smtClean="0"/>
              <a:t>Glaube an Fortexistenz nach dem Tod</a:t>
            </a:r>
            <a:endParaRPr lang="de-DE" sz="4400" b="1" dirty="0"/>
          </a:p>
        </p:txBody>
      </p:sp>
      <p:graphicFrame>
        <p:nvGraphicFramePr>
          <p:cNvPr id="3" name="Tabelle 2"/>
          <p:cNvGraphicFramePr>
            <a:graphicFrameLocks noGrp="1"/>
          </p:cNvGraphicFramePr>
          <p:nvPr>
            <p:extLst>
              <p:ext uri="{D42A27DB-BD31-4B8C-83A1-F6EECF244321}">
                <p14:modId xmlns:p14="http://schemas.microsoft.com/office/powerpoint/2010/main" val="1960107391"/>
              </p:ext>
            </p:extLst>
          </p:nvPr>
        </p:nvGraphicFramePr>
        <p:xfrm>
          <a:off x="0" y="1340769"/>
          <a:ext cx="9143999" cy="2523744"/>
        </p:xfrm>
        <a:graphic>
          <a:graphicData uri="http://schemas.openxmlformats.org/drawingml/2006/table">
            <a:tbl>
              <a:tblPr firstRow="1" firstCol="1" bandRow="1">
                <a:tableStyleId>{5C22544A-7EE6-4342-B048-85BDC9FD1C3A}</a:tableStyleId>
              </a:tblPr>
              <a:tblGrid>
                <a:gridCol w="89959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7056784">
                  <a:extLst>
                    <a:ext uri="{9D8B030D-6E8A-4147-A177-3AD203B41FA5}">
                      <a16:colId xmlns:a16="http://schemas.microsoft.com/office/drawing/2014/main" val="20002"/>
                    </a:ext>
                  </a:extLst>
                </a:gridCol>
                <a:gridCol w="179511">
                  <a:extLst>
                    <a:ext uri="{9D8B030D-6E8A-4147-A177-3AD203B41FA5}">
                      <a16:colId xmlns:a16="http://schemas.microsoft.com/office/drawing/2014/main" val="20003"/>
                    </a:ext>
                  </a:extLst>
                </a:gridCol>
              </a:tblGrid>
              <a:tr h="313420">
                <a:tc>
                  <a:txBody>
                    <a:bodyPr/>
                    <a:lstStyle/>
                    <a:p>
                      <a:pPr algn="just">
                        <a:lnSpc>
                          <a:spcPct val="115000"/>
                        </a:lnSpc>
                        <a:spcAft>
                          <a:spcPts val="0"/>
                        </a:spcAft>
                      </a:pPr>
                      <a:r>
                        <a:rPr lang="de-CH" sz="2400" dirty="0">
                          <a:solidFill>
                            <a:schemeClr val="tx1"/>
                          </a:solidFill>
                          <a:effectLst/>
                          <a:latin typeface="+mn-lt"/>
                        </a:rPr>
                        <a:t>Jahr</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a:solidFill>
                            <a:schemeClr val="tx1"/>
                          </a:solidFill>
                          <a:effectLst/>
                          <a:latin typeface="+mn-lt"/>
                        </a:rPr>
                        <a:t>Studie</a:t>
                      </a:r>
                      <a:endParaRPr lang="en-US" sz="240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de-CH" sz="2400" dirty="0" smtClean="0">
                          <a:solidFill>
                            <a:schemeClr val="tx1"/>
                          </a:solidFill>
                          <a:effectLst/>
                          <a:latin typeface="+mn-lt"/>
                        </a:rPr>
                        <a:t>Frage </a:t>
                      </a:r>
                      <a:r>
                        <a:rPr lang="de-CH" sz="2400" dirty="0">
                          <a:solidFill>
                            <a:schemeClr val="tx1"/>
                          </a:solidFill>
                          <a:effectLst/>
                          <a:latin typeface="+mn-lt"/>
                        </a:rPr>
                        <a:t>(Antwortkategorien) </a:t>
                      </a:r>
                      <a:r>
                        <a:rPr lang="de-CH" sz="2400" dirty="0" smtClean="0">
                          <a:solidFill>
                            <a:schemeClr val="tx1"/>
                          </a:solidFill>
                          <a:effectLst/>
                          <a:latin typeface="+mn-lt"/>
                        </a:rPr>
                        <a:t>			</a:t>
                      </a:r>
                      <a:r>
                        <a:rPr lang="de-CH" sz="2400" baseline="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endParaRPr lang="de-CH" dirty="0"/>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6839">
                <a:tc>
                  <a:txBody>
                    <a:bodyPr/>
                    <a:lstStyle/>
                    <a:p>
                      <a:pPr algn="just">
                        <a:lnSpc>
                          <a:spcPct val="115000"/>
                        </a:lnSpc>
                        <a:spcAft>
                          <a:spcPts val="0"/>
                        </a:spcAft>
                      </a:pPr>
                      <a:r>
                        <a:rPr lang="de-CH" sz="2400" b="0" dirty="0">
                          <a:solidFill>
                            <a:schemeClr val="tx1"/>
                          </a:solidFill>
                          <a:effectLst/>
                          <a:latin typeface="+mn-lt"/>
                        </a:rPr>
                        <a:t>1961</a:t>
                      </a:r>
                      <a:endParaRPr lang="en-US" sz="2400" b="0" dirty="0">
                        <a:solidFill>
                          <a:schemeClr val="tx1"/>
                        </a:solidFill>
                        <a:effectLst/>
                        <a:latin typeface="+mn-lt"/>
                      </a:endParaRPr>
                    </a:p>
                    <a:p>
                      <a:pPr algn="just">
                        <a:lnSpc>
                          <a:spcPct val="115000"/>
                        </a:lnSpc>
                        <a:spcAft>
                          <a:spcPts val="0"/>
                        </a:spcAft>
                      </a:pPr>
                      <a:r>
                        <a:rPr lang="de-CH" sz="2400" b="0" dirty="0">
                          <a:solidFill>
                            <a:schemeClr val="tx1"/>
                          </a:solidFill>
                          <a:effectLst/>
                          <a:latin typeface="+mn-lt"/>
                        </a:rPr>
                        <a:t>1968</a:t>
                      </a:r>
                      <a:endParaRPr lang="en-US" sz="2400" b="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just">
                        <a:lnSpc>
                          <a:spcPct val="115000"/>
                        </a:lnSpc>
                        <a:spcAft>
                          <a:spcPts val="0"/>
                        </a:spcAft>
                      </a:pPr>
                      <a:r>
                        <a:rPr lang="de-CH" sz="2400" dirty="0">
                          <a:solidFill>
                            <a:schemeClr val="tx1"/>
                          </a:solidFill>
                          <a:effectLst/>
                          <a:latin typeface="+mn-lt"/>
                        </a:rPr>
                        <a:t>Gallup</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noFill/>
                  </a:tcPr>
                </a:tc>
                <a:tc rowSpan="4">
                  <a:txBody>
                    <a:bodyPr/>
                    <a:lstStyle/>
                    <a:p>
                      <a:pPr algn="ctr">
                        <a:lnSpc>
                          <a:spcPct val="115000"/>
                        </a:lnSpc>
                        <a:spcAft>
                          <a:spcPts val="0"/>
                        </a:spcAft>
                      </a:pPr>
                      <a:r>
                        <a:rPr lang="de-CH" sz="2400" b="1" i="1" dirty="0" smtClean="0">
                          <a:solidFill>
                            <a:schemeClr val="tx1"/>
                          </a:solidFill>
                          <a:effectLst/>
                          <a:latin typeface="+mn-lt"/>
                        </a:rPr>
                        <a:t>Glauben </a:t>
                      </a:r>
                      <a:r>
                        <a:rPr lang="de-CH" sz="2400" b="1" i="1" dirty="0">
                          <a:solidFill>
                            <a:schemeClr val="tx1"/>
                          </a:solidFill>
                          <a:effectLst/>
                          <a:latin typeface="+mn-lt"/>
                        </a:rPr>
                        <a:t>Sie an ein Leben nach dem Tod? </a:t>
                      </a:r>
                      <a:r>
                        <a:rPr lang="de-CH" sz="2400" dirty="0" smtClean="0">
                          <a:solidFill>
                            <a:schemeClr val="tx1"/>
                          </a:solidFill>
                          <a:effectLst/>
                          <a:latin typeface="+mn-lt"/>
                        </a:rPr>
                        <a:t/>
                      </a:r>
                      <a:br>
                        <a:rPr lang="de-CH" sz="2400" dirty="0" smtClean="0">
                          <a:solidFill>
                            <a:schemeClr val="tx1"/>
                          </a:solidFill>
                          <a:effectLst/>
                          <a:latin typeface="+mn-lt"/>
                        </a:rPr>
                      </a:br>
                      <a:r>
                        <a:rPr lang="de-CH" sz="2400" baseline="0" dirty="0" smtClean="0">
                          <a:solidFill>
                            <a:schemeClr val="tx1"/>
                          </a:solidFill>
                          <a:effectLst/>
                          <a:latin typeface="+mn-lt"/>
                        </a:rPr>
                        <a:t>     </a:t>
                      </a:r>
                      <a:r>
                        <a:rPr lang="de-CH" sz="2400" dirty="0" smtClean="0">
                          <a:solidFill>
                            <a:schemeClr val="tx1"/>
                          </a:solidFill>
                          <a:effectLst/>
                          <a:latin typeface="+mn-lt"/>
                          <a:sym typeface="Wingdings" panose="05000000000000000000" pitchFamily="2" charset="2"/>
                        </a:rPr>
                        <a:t>Antwortmöglichkeiten:</a:t>
                      </a:r>
                      <a:r>
                        <a:rPr lang="de-CH" sz="2400" baseline="0" dirty="0" smtClean="0">
                          <a:solidFill>
                            <a:schemeClr val="tx1"/>
                          </a:solidFill>
                          <a:effectLst/>
                          <a:latin typeface="+mn-lt"/>
                          <a:sym typeface="Wingdings" panose="05000000000000000000" pitchFamily="2" charset="2"/>
                        </a:rPr>
                        <a:t> </a:t>
                      </a:r>
                      <a:r>
                        <a:rPr lang="de-CH" sz="2400" i="1" u="sng" dirty="0" smtClean="0">
                          <a:solidFill>
                            <a:schemeClr val="tx1"/>
                          </a:solidFill>
                          <a:effectLst/>
                          <a:latin typeface="+mn-lt"/>
                        </a:rPr>
                        <a:t>ja</a:t>
                      </a:r>
                      <a:r>
                        <a:rPr lang="de-CH" sz="2400" i="1" dirty="0">
                          <a:solidFill>
                            <a:schemeClr val="tx1"/>
                          </a:solidFill>
                          <a:effectLst/>
                          <a:latin typeface="+mn-lt"/>
                        </a:rPr>
                        <a:t>; nein, weiss nicht</a:t>
                      </a:r>
                      <a:r>
                        <a:rPr lang="de-CH" sz="2400" dirty="0">
                          <a:solidFill>
                            <a:schemeClr val="tx1"/>
                          </a:solidFill>
                          <a:effectLst/>
                          <a:latin typeface="+mn-lt"/>
                        </a:rPr>
                        <a:t>) </a:t>
                      </a:r>
                      <a:r>
                        <a:rPr lang="de-CH" sz="2400" dirty="0" smtClean="0">
                          <a:solidFill>
                            <a:schemeClr val="tx1"/>
                          </a:solidFill>
                          <a:effectLst/>
                          <a:latin typeface="+mn-lt"/>
                        </a:rPr>
                        <a:t>					  </a:t>
                      </a:r>
                      <a:r>
                        <a:rPr lang="de-CH" sz="2400" baseline="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CH"/>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19619">
                <a:tc>
                  <a:txBody>
                    <a:bodyPr/>
                    <a:lstStyle/>
                    <a:p>
                      <a:pPr algn="just">
                        <a:lnSpc>
                          <a:spcPct val="115000"/>
                        </a:lnSpc>
                        <a:spcAft>
                          <a:spcPts val="0"/>
                        </a:spcAft>
                      </a:pPr>
                      <a:r>
                        <a:rPr lang="de-CH" sz="2400" b="0" dirty="0" smtClean="0">
                          <a:solidFill>
                            <a:schemeClr val="tx1"/>
                          </a:solidFill>
                          <a:effectLst/>
                          <a:latin typeface="+mn-lt"/>
                        </a:rPr>
                        <a:t>1988</a:t>
                      </a:r>
                      <a:endParaRPr lang="en-US" sz="2400" b="0" dirty="0">
                        <a:solidFill>
                          <a:schemeClr val="tx1"/>
                        </a:solidFill>
                        <a:effectLst/>
                        <a:latin typeface="+mn-lt"/>
                        <a:ea typeface="Arial Unicode MS"/>
                        <a:cs typeface="Arial Unicode MS"/>
                      </a:endParaRPr>
                    </a:p>
                  </a:txBody>
                  <a:tcPr marL="68580" marR="68580" marT="0" marB="0" anchor="ctr">
                    <a:noFill/>
                  </a:tcPr>
                </a:tc>
                <a:tc>
                  <a:txBody>
                    <a:bodyPr/>
                    <a:lstStyle/>
                    <a:p>
                      <a:pPr algn="just">
                        <a:lnSpc>
                          <a:spcPct val="115000"/>
                        </a:lnSpc>
                        <a:spcAft>
                          <a:spcPts val="0"/>
                        </a:spcAft>
                      </a:pPr>
                      <a:r>
                        <a:rPr lang="de-CH" sz="2400" dirty="0">
                          <a:solidFill>
                            <a:schemeClr val="tx1"/>
                          </a:solidFill>
                          <a:effectLst/>
                          <a:latin typeface="+mn-lt"/>
                        </a:rPr>
                        <a:t>EVS </a:t>
                      </a:r>
                      <a:endParaRPr lang="en-US" sz="2400" dirty="0">
                        <a:solidFill>
                          <a:schemeClr val="tx1"/>
                        </a:solidFill>
                        <a:effectLst/>
                        <a:latin typeface="+mn-lt"/>
                        <a:ea typeface="Arial Unicode MS"/>
                        <a:cs typeface="Arial Unicode MS"/>
                      </a:endParaRPr>
                    </a:p>
                  </a:txBody>
                  <a:tcPr marL="68580" marR="68580" marT="0" marB="0" anchor="ctr">
                    <a:noFill/>
                  </a:tcPr>
                </a:tc>
                <a:tc vMerge="1">
                  <a:txBody>
                    <a:bodyPr/>
                    <a:lstStyle/>
                    <a:p>
                      <a:pPr algn="l">
                        <a:lnSpc>
                          <a:spcPct val="115000"/>
                        </a:lnSpc>
                        <a:spcAft>
                          <a:spcPts val="0"/>
                        </a:spcAft>
                      </a:pP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endParaRPr lang="de-CH"/>
                    </a:p>
                  </a:txBody>
                  <a:tcPr marL="68580" marR="68580" marT="0" marB="0">
                    <a:noFill/>
                  </a:tcPr>
                </a:tc>
                <a:extLst>
                  <a:ext uri="{0D108BD9-81ED-4DB2-BD59-A6C34878D82A}">
                    <a16:rowId xmlns:a16="http://schemas.microsoft.com/office/drawing/2014/main" val="10002"/>
                  </a:ext>
                </a:extLst>
              </a:tr>
              <a:tr h="317583">
                <a:tc>
                  <a:txBody>
                    <a:bodyPr/>
                    <a:lstStyle/>
                    <a:p>
                      <a:pPr algn="just">
                        <a:lnSpc>
                          <a:spcPct val="115000"/>
                        </a:lnSpc>
                        <a:spcAft>
                          <a:spcPts val="0"/>
                        </a:spcAft>
                      </a:pPr>
                      <a:r>
                        <a:rPr lang="de-CH" sz="2400" b="0" dirty="0">
                          <a:solidFill>
                            <a:schemeClr val="tx1"/>
                          </a:solidFill>
                          <a:effectLst/>
                          <a:latin typeface="+mn-lt"/>
                        </a:rPr>
                        <a:t>1996</a:t>
                      </a:r>
                      <a:endParaRPr lang="en-US" sz="2400" b="0" dirty="0">
                        <a:solidFill>
                          <a:schemeClr val="tx1"/>
                        </a:solidFill>
                        <a:effectLst/>
                        <a:latin typeface="+mn-lt"/>
                        <a:ea typeface="Arial Unicode MS"/>
                        <a:cs typeface="Arial Unicode MS"/>
                      </a:endParaRPr>
                    </a:p>
                  </a:txBody>
                  <a:tcPr marL="68580" marR="68580" marT="0" marB="0" anchor="ctr">
                    <a:noFill/>
                  </a:tcPr>
                </a:tc>
                <a:tc>
                  <a:txBody>
                    <a:bodyPr/>
                    <a:lstStyle/>
                    <a:p>
                      <a:pPr algn="just">
                        <a:lnSpc>
                          <a:spcPct val="115000"/>
                        </a:lnSpc>
                        <a:spcAft>
                          <a:spcPts val="0"/>
                        </a:spcAft>
                      </a:pPr>
                      <a:r>
                        <a:rPr lang="de-CH" sz="2400" dirty="0">
                          <a:solidFill>
                            <a:schemeClr val="tx1"/>
                          </a:solidFill>
                          <a:effectLst/>
                          <a:latin typeface="+mn-lt"/>
                        </a:rPr>
                        <a:t>EVS</a:t>
                      </a:r>
                      <a:endParaRPr lang="en-US" sz="2400" dirty="0">
                        <a:solidFill>
                          <a:schemeClr val="tx1"/>
                        </a:solidFill>
                        <a:effectLst/>
                        <a:latin typeface="+mn-lt"/>
                        <a:ea typeface="Arial Unicode MS"/>
                        <a:cs typeface="Arial Unicode MS"/>
                      </a:endParaRPr>
                    </a:p>
                  </a:txBody>
                  <a:tcPr marL="68580" marR="68580" marT="0" marB="0" anchor="ctr">
                    <a:noFill/>
                  </a:tcPr>
                </a:tc>
                <a:tc vMerge="1">
                  <a:txBody>
                    <a:bodyPr/>
                    <a:lstStyle/>
                    <a:p>
                      <a:endParaRPr lang="en-US"/>
                    </a:p>
                  </a:txBody>
                  <a:tcPr/>
                </a:tc>
                <a:tc>
                  <a:txBody>
                    <a:bodyPr/>
                    <a:lstStyle/>
                    <a:p>
                      <a:endParaRPr lang="de-CH"/>
                    </a:p>
                  </a:txBody>
                  <a:tcPr marL="68580" marR="68580" marT="0" marB="0">
                    <a:noFill/>
                  </a:tcPr>
                </a:tc>
                <a:extLst>
                  <a:ext uri="{0D108BD9-81ED-4DB2-BD59-A6C34878D82A}">
                    <a16:rowId xmlns:a16="http://schemas.microsoft.com/office/drawing/2014/main" val="10003"/>
                  </a:ext>
                </a:extLst>
              </a:tr>
              <a:tr h="317583">
                <a:tc>
                  <a:txBody>
                    <a:bodyPr/>
                    <a:lstStyle/>
                    <a:p>
                      <a:pPr algn="just">
                        <a:lnSpc>
                          <a:spcPct val="115000"/>
                        </a:lnSpc>
                        <a:spcAft>
                          <a:spcPts val="0"/>
                        </a:spcAft>
                      </a:pPr>
                      <a:r>
                        <a:rPr lang="de-CH" sz="2400" b="0" dirty="0">
                          <a:solidFill>
                            <a:schemeClr val="tx1"/>
                          </a:solidFill>
                          <a:effectLst/>
                          <a:latin typeface="+mn-lt"/>
                        </a:rPr>
                        <a:t>2008</a:t>
                      </a:r>
                      <a:endParaRPr lang="en-US" sz="2400" b="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smtClean="0">
                          <a:solidFill>
                            <a:schemeClr val="tx1"/>
                          </a:solidFill>
                          <a:effectLst/>
                          <a:latin typeface="+mn-lt"/>
                        </a:rPr>
                        <a:t>WVS</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de-CH" dirty="0"/>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5" name="Textfeld 4"/>
          <p:cNvSpPr txBox="1"/>
          <p:nvPr/>
        </p:nvSpPr>
        <p:spPr>
          <a:xfrm>
            <a:off x="-612576" y="7965504"/>
            <a:ext cx="9324528" cy="3416320"/>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en-US" dirty="0"/>
          </a:p>
        </p:txBody>
      </p:sp>
    </p:spTree>
    <p:extLst>
      <p:ext uri="{BB962C8B-B14F-4D97-AF65-F5344CB8AC3E}">
        <p14:creationId xmlns:p14="http://schemas.microsoft.com/office/powerpoint/2010/main" val="1457960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Glaube an Fortexistenz nach dem </a:t>
            </a:r>
            <a:r>
              <a:rPr lang="de-DE" sz="4400" b="1" dirty="0" smtClean="0"/>
              <a:t>Tod</a:t>
            </a:r>
            <a:endParaRPr lang="de-DE" sz="4400" b="1" dirty="0"/>
          </a:p>
        </p:txBody>
      </p:sp>
      <p:pic>
        <p:nvPicPr>
          <p:cNvPr id="3" name="Grafik 2" descr="C:\Users\huberstefan\Google Drive\Emmanuel\Grafiken_2015\5-7_klein_ohneRM.jpg"/>
          <p:cNvPicPr/>
          <p:nvPr/>
        </p:nvPicPr>
        <p:blipFill>
          <a:blip r:embed="rId2">
            <a:extLst>
              <a:ext uri="{28A0092B-C50C-407E-A947-70E740481C1C}">
                <a14:useLocalDpi xmlns:a14="http://schemas.microsoft.com/office/drawing/2010/main" val="0"/>
              </a:ext>
            </a:extLst>
          </a:blip>
          <a:srcRect/>
          <a:stretch>
            <a:fillRect/>
          </a:stretch>
        </p:blipFill>
        <p:spPr bwMode="auto">
          <a:xfrm>
            <a:off x="-36512" y="1819423"/>
            <a:ext cx="9217023" cy="4993953"/>
          </a:xfrm>
          <a:prstGeom prst="rect">
            <a:avLst/>
          </a:prstGeom>
          <a:noFill/>
          <a:ln>
            <a:noFill/>
          </a:ln>
        </p:spPr>
      </p:pic>
      <p:sp>
        <p:nvSpPr>
          <p:cNvPr id="4" name="Rechteck 3"/>
          <p:cNvSpPr/>
          <p:nvPr/>
        </p:nvSpPr>
        <p:spPr>
          <a:xfrm>
            <a:off x="3240" y="980728"/>
            <a:ext cx="9140760" cy="830997"/>
          </a:xfrm>
          <a:prstGeom prst="rect">
            <a:avLst/>
          </a:prstGeom>
        </p:spPr>
        <p:txBody>
          <a:bodyPr wrap="square">
            <a:spAutoFit/>
          </a:bodyPr>
          <a:lstStyle/>
          <a:p>
            <a:r>
              <a:rPr lang="de-DE" sz="2400" b="1" dirty="0"/>
              <a:t>Prozentualer Anteil der schweizerischen Wohnbevölkerung, die an eine </a:t>
            </a:r>
            <a:r>
              <a:rPr lang="de-DE" sz="2400" b="1" dirty="0" smtClean="0"/>
              <a:t>Fortexistenz </a:t>
            </a:r>
            <a:r>
              <a:rPr lang="de-DE" sz="2400" b="1" dirty="0"/>
              <a:t>nach dem Tod glaubt nach </a:t>
            </a:r>
            <a:r>
              <a:rPr lang="de-DE" sz="2400" b="1" dirty="0" smtClean="0"/>
              <a:t>Erhebungsjahr und Studie</a:t>
            </a:r>
            <a:endParaRPr lang="en-US" sz="2400" b="1" dirty="0"/>
          </a:p>
        </p:txBody>
      </p:sp>
      <p:sp>
        <p:nvSpPr>
          <p:cNvPr id="5" name="Textfeld 4"/>
          <p:cNvSpPr txBox="1"/>
          <p:nvPr/>
        </p:nvSpPr>
        <p:spPr>
          <a:xfrm>
            <a:off x="4860032" y="2782669"/>
            <a:ext cx="1944216" cy="646331"/>
          </a:xfrm>
          <a:prstGeom prst="rect">
            <a:avLst/>
          </a:prstGeom>
          <a:noFill/>
          <a:ln w="101600" cmpd="sng">
            <a:solidFill>
              <a:srgbClr val="FFFF00"/>
            </a:solidFill>
          </a:ln>
        </p:spPr>
        <p:txBody>
          <a:bodyPr wrap="square" rtlCol="0">
            <a:spAutoFit/>
          </a:bodyPr>
          <a:lstStyle/>
          <a:p>
            <a:endParaRPr lang="de-DE" dirty="0" smtClean="0"/>
          </a:p>
          <a:p>
            <a:endParaRPr lang="en-US" dirty="0"/>
          </a:p>
        </p:txBody>
      </p:sp>
      <p:sp>
        <p:nvSpPr>
          <p:cNvPr id="7" name="Textfeld 6"/>
          <p:cNvSpPr txBox="1"/>
          <p:nvPr/>
        </p:nvSpPr>
        <p:spPr>
          <a:xfrm>
            <a:off x="4860032" y="1844824"/>
            <a:ext cx="2088232" cy="830997"/>
          </a:xfrm>
          <a:prstGeom prst="rect">
            <a:avLst/>
          </a:prstGeom>
          <a:noFill/>
          <a:ln w="50800" cmpd="sng">
            <a:solidFill>
              <a:srgbClr val="FFFF00"/>
            </a:solidFill>
          </a:ln>
        </p:spPr>
        <p:txBody>
          <a:bodyPr wrap="square" rtlCol="0">
            <a:spAutoFit/>
          </a:bodyPr>
          <a:lstStyle/>
          <a:p>
            <a:r>
              <a:rPr lang="de-DE" sz="1600" b="1" dirty="0" smtClean="0"/>
              <a:t>Berücksichtigung einer Vielfalt von Fortexistenzkonzepten</a:t>
            </a:r>
          </a:p>
        </p:txBody>
      </p:sp>
      <p:sp>
        <p:nvSpPr>
          <p:cNvPr id="8" name="Textfeld 7"/>
          <p:cNvSpPr txBox="1"/>
          <p:nvPr/>
        </p:nvSpPr>
        <p:spPr>
          <a:xfrm>
            <a:off x="611560" y="1772816"/>
            <a:ext cx="8532440" cy="2000548"/>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a:p>
          <a:p>
            <a:endParaRPr lang="de-DE" sz="1000" dirty="0"/>
          </a:p>
          <a:p>
            <a:endParaRPr lang="de-DE" dirty="0"/>
          </a:p>
          <a:p>
            <a:endParaRPr lang="en-US" sz="600" dirty="0"/>
          </a:p>
        </p:txBody>
      </p:sp>
      <p:sp>
        <p:nvSpPr>
          <p:cNvPr id="9" name="Textfeld 8"/>
          <p:cNvSpPr txBox="1"/>
          <p:nvPr/>
        </p:nvSpPr>
        <p:spPr>
          <a:xfrm>
            <a:off x="6948264" y="2096849"/>
            <a:ext cx="2195736" cy="1908215"/>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a:p>
          <a:p>
            <a:endParaRPr lang="de-DE" sz="1000" dirty="0"/>
          </a:p>
          <a:p>
            <a:endParaRPr lang="en-US" dirty="0"/>
          </a:p>
        </p:txBody>
      </p:sp>
      <p:sp>
        <p:nvSpPr>
          <p:cNvPr id="10" name="Textfeld 9"/>
          <p:cNvSpPr txBox="1"/>
          <p:nvPr/>
        </p:nvSpPr>
        <p:spPr>
          <a:xfrm>
            <a:off x="1403648" y="5085184"/>
            <a:ext cx="61926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J</a:t>
            </a:r>
            <a:r>
              <a:rPr lang="de-CH" b="1" dirty="0" smtClean="0"/>
              <a:t>a </a:t>
            </a:r>
            <a:endParaRPr lang="de-CH" b="1" dirty="0"/>
          </a:p>
        </p:txBody>
      </p:sp>
      <p:sp>
        <p:nvSpPr>
          <p:cNvPr id="12" name="Textfeld 11"/>
          <p:cNvSpPr txBox="1"/>
          <p:nvPr/>
        </p:nvSpPr>
        <p:spPr>
          <a:xfrm>
            <a:off x="1331640" y="6011996"/>
            <a:ext cx="79928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ganz </a:t>
            </a:r>
            <a:r>
              <a:rPr lang="de-CH" b="1" dirty="0">
                <a:sym typeface="Wingdings" panose="05000000000000000000" pitchFamily="2" charset="2"/>
              </a:rPr>
              <a:t>sicher </a:t>
            </a:r>
            <a:r>
              <a:rPr lang="de-CH" b="1" dirty="0" smtClean="0">
                <a:sym typeface="Wingdings" panose="05000000000000000000" pitchFamily="2" charset="2"/>
              </a:rPr>
              <a:t>ja + </a:t>
            </a:r>
            <a:r>
              <a:rPr lang="de-CH" b="1" dirty="0">
                <a:sym typeface="Wingdings" panose="05000000000000000000" pitchFamily="2" charset="2"/>
              </a:rPr>
              <a:t>möglicherweise </a:t>
            </a:r>
            <a:r>
              <a:rPr lang="de-CH" b="1" dirty="0" smtClean="0">
                <a:sym typeface="Wingdings" panose="05000000000000000000" pitchFamily="2" charset="2"/>
              </a:rPr>
              <a:t>ja</a:t>
            </a:r>
            <a:r>
              <a:rPr lang="de-CH" b="1" dirty="0" smtClean="0"/>
              <a:t> </a:t>
            </a:r>
            <a:endParaRPr lang="de-CH" b="1" dirty="0"/>
          </a:p>
        </p:txBody>
      </p:sp>
      <p:sp>
        <p:nvSpPr>
          <p:cNvPr id="13" name="Textfeld 12"/>
          <p:cNvSpPr txBox="1"/>
          <p:nvPr/>
        </p:nvSpPr>
        <p:spPr>
          <a:xfrm>
            <a:off x="1403648" y="5517232"/>
            <a:ext cx="7704856" cy="369332"/>
          </a:xfrm>
          <a:prstGeom prst="rect">
            <a:avLst/>
          </a:prstGeom>
          <a:solidFill>
            <a:schemeClr val="bg1"/>
          </a:solidFill>
        </p:spPr>
        <p:txBody>
          <a:bodyPr wrap="square" rtlCol="0">
            <a:spAutoFit/>
          </a:bodyPr>
          <a:lstStyle/>
          <a:p>
            <a:r>
              <a:rPr lang="de-CH" b="1" dirty="0" smtClean="0"/>
              <a:t>Vier Konzepte von Fortexistenz   </a:t>
            </a:r>
            <a:r>
              <a:rPr lang="de-CH" b="1" dirty="0" smtClean="0">
                <a:sym typeface="Wingdings" panose="05000000000000000000" pitchFamily="2" charset="2"/>
              </a:rPr>
              <a:t> </a:t>
            </a:r>
            <a:r>
              <a:rPr lang="de-CH" b="1" dirty="0">
                <a:sym typeface="Wingdings" panose="05000000000000000000" pitchFamily="2" charset="2"/>
              </a:rPr>
              <a:t> ganz sicher ja + möglicherweise ja</a:t>
            </a:r>
            <a:r>
              <a:rPr lang="de-CH" b="1" dirty="0"/>
              <a:t> </a:t>
            </a:r>
          </a:p>
        </p:txBody>
      </p:sp>
      <p:sp>
        <p:nvSpPr>
          <p:cNvPr id="14" name="Textfeld 13"/>
          <p:cNvSpPr txBox="1"/>
          <p:nvPr/>
        </p:nvSpPr>
        <p:spPr>
          <a:xfrm>
            <a:off x="683568" y="5445224"/>
            <a:ext cx="8640960" cy="923330"/>
          </a:xfrm>
          <a:prstGeom prst="rect">
            <a:avLst/>
          </a:prstGeom>
          <a:solidFill>
            <a:schemeClr val="bg1"/>
          </a:solidFill>
        </p:spPr>
        <p:txBody>
          <a:bodyPr wrap="square" rtlCol="0">
            <a:spAutoFit/>
          </a:bodyPr>
          <a:lstStyle/>
          <a:p>
            <a:endParaRPr lang="de-CH" dirty="0" smtClean="0"/>
          </a:p>
          <a:p>
            <a:endParaRPr lang="de-CH" dirty="0"/>
          </a:p>
          <a:p>
            <a:endParaRPr lang="de-CH" dirty="0"/>
          </a:p>
        </p:txBody>
      </p:sp>
    </p:spTree>
    <p:extLst>
      <p:ext uri="{BB962C8B-B14F-4D97-AF65-F5344CB8AC3E}">
        <p14:creationId xmlns:p14="http://schemas.microsoft.com/office/powerpoint/2010/main" val="2911396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79712" y="2060848"/>
            <a:ext cx="7488832" cy="3139321"/>
          </a:xfrm>
          <a:prstGeom prst="rect">
            <a:avLst/>
          </a:prstGeom>
          <a:solidFill>
            <a:srgbClr val="FFFF00"/>
          </a:solidFill>
        </p:spPr>
        <p:txBody>
          <a:bodyPr wrap="square" rtlCol="0">
            <a:spAutoFit/>
          </a:bodyPr>
          <a:lstStyle/>
          <a:p>
            <a:endParaRPr lang="de-DE" dirty="0" smtClean="0"/>
          </a:p>
          <a:p>
            <a:endParaRPr lang="de-DE" dirty="0"/>
          </a:p>
          <a:p>
            <a:endParaRPr lang="de-DE" dirty="0" smtClean="0"/>
          </a:p>
          <a:p>
            <a:endParaRPr lang="de-DE" dirty="0"/>
          </a:p>
          <a:p>
            <a:endParaRPr lang="en-US" dirty="0"/>
          </a:p>
          <a:p>
            <a:endParaRPr lang="en-US" dirty="0" smtClean="0"/>
          </a:p>
          <a:p>
            <a:endParaRPr lang="en-US" dirty="0"/>
          </a:p>
          <a:p>
            <a:endParaRPr lang="en-US" dirty="0" smtClean="0"/>
          </a:p>
          <a:p>
            <a:endParaRPr lang="en-US" dirty="0"/>
          </a:p>
          <a:p>
            <a:endParaRPr lang="en-US" dirty="0" smtClean="0"/>
          </a:p>
          <a:p>
            <a:endParaRPr lang="en-US" sz="1200" dirty="0"/>
          </a:p>
        </p:txBody>
      </p:sp>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smtClean="0"/>
              <a:t>Glaube an Fortexistenz nach dem Tod</a:t>
            </a:r>
            <a:endParaRPr lang="de-DE" sz="4400" b="1" dirty="0"/>
          </a:p>
        </p:txBody>
      </p:sp>
      <p:graphicFrame>
        <p:nvGraphicFramePr>
          <p:cNvPr id="3" name="Tabelle 2"/>
          <p:cNvGraphicFramePr>
            <a:graphicFrameLocks noGrp="1"/>
          </p:cNvGraphicFramePr>
          <p:nvPr>
            <p:extLst>
              <p:ext uri="{D42A27DB-BD31-4B8C-83A1-F6EECF244321}">
                <p14:modId xmlns:p14="http://schemas.microsoft.com/office/powerpoint/2010/main" val="98374601"/>
              </p:ext>
            </p:extLst>
          </p:nvPr>
        </p:nvGraphicFramePr>
        <p:xfrm>
          <a:off x="-36512" y="769441"/>
          <a:ext cx="9144000" cy="6088559"/>
        </p:xfrm>
        <a:graphic>
          <a:graphicData uri="http://schemas.openxmlformats.org/drawingml/2006/table">
            <a:tbl>
              <a:tblPr firstRow="1" firstCol="1" bandRow="1">
                <a:tableStyleId>{5C22544A-7EE6-4342-B048-85BDC9FD1C3A}</a:tableStyleId>
              </a:tblPr>
              <a:tblGrid>
                <a:gridCol w="792088">
                  <a:extLst>
                    <a:ext uri="{9D8B030D-6E8A-4147-A177-3AD203B41FA5}">
                      <a16:colId xmlns:a16="http://schemas.microsoft.com/office/drawing/2014/main" val="20000"/>
                    </a:ext>
                  </a:extLst>
                </a:gridCol>
                <a:gridCol w="1187624">
                  <a:extLst>
                    <a:ext uri="{9D8B030D-6E8A-4147-A177-3AD203B41FA5}">
                      <a16:colId xmlns:a16="http://schemas.microsoft.com/office/drawing/2014/main" val="20001"/>
                    </a:ext>
                  </a:extLst>
                </a:gridCol>
                <a:gridCol w="7164288">
                  <a:extLst>
                    <a:ext uri="{9D8B030D-6E8A-4147-A177-3AD203B41FA5}">
                      <a16:colId xmlns:a16="http://schemas.microsoft.com/office/drawing/2014/main" val="20002"/>
                    </a:ext>
                  </a:extLst>
                </a:gridCol>
              </a:tblGrid>
              <a:tr h="432727">
                <a:tc>
                  <a:txBody>
                    <a:bodyPr/>
                    <a:lstStyle/>
                    <a:p>
                      <a:pPr algn="just">
                        <a:lnSpc>
                          <a:spcPct val="115000"/>
                        </a:lnSpc>
                        <a:spcAft>
                          <a:spcPts val="0"/>
                        </a:spcAft>
                      </a:pPr>
                      <a:r>
                        <a:rPr lang="de-CH" sz="2400" dirty="0">
                          <a:solidFill>
                            <a:schemeClr val="tx1"/>
                          </a:solidFill>
                          <a:effectLst/>
                          <a:latin typeface="+mn-lt"/>
                        </a:rPr>
                        <a:t>Jahr</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a:solidFill>
                            <a:schemeClr val="tx1"/>
                          </a:solidFill>
                          <a:effectLst/>
                          <a:latin typeface="+mn-lt"/>
                        </a:rPr>
                        <a:t>Studie</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smtClean="0">
                          <a:solidFill>
                            <a:schemeClr val="tx1"/>
                          </a:solidFill>
                          <a:effectLst/>
                          <a:latin typeface="+mn-lt"/>
                        </a:rPr>
                        <a:t>Frage </a:t>
                      </a:r>
                      <a:r>
                        <a:rPr lang="de-CH" sz="2400" dirty="0">
                          <a:solidFill>
                            <a:schemeClr val="tx1"/>
                          </a:solidFill>
                          <a:effectLst/>
                          <a:latin typeface="+mn-lt"/>
                        </a:rPr>
                        <a:t>(</a:t>
                      </a:r>
                      <a:r>
                        <a:rPr lang="de-CH" sz="2400" dirty="0" smtClean="0">
                          <a:solidFill>
                            <a:schemeClr val="tx1"/>
                          </a:solidFill>
                          <a:effectLst/>
                          <a:latin typeface="+mn-lt"/>
                        </a:rPr>
                        <a:t>Antwortmöglichkeiten) 			</a:t>
                      </a:r>
                      <a:r>
                        <a:rPr lang="de-CH" sz="2400" baseline="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95838">
                <a:tc>
                  <a:txBody>
                    <a:bodyPr/>
                    <a:lstStyle/>
                    <a:p>
                      <a:pPr algn="just">
                        <a:lnSpc>
                          <a:spcPct val="115000"/>
                        </a:lnSpc>
                        <a:spcAft>
                          <a:spcPts val="0"/>
                        </a:spcAft>
                      </a:pPr>
                      <a:r>
                        <a:rPr lang="en-US" sz="2400" b="0" dirty="0" smtClean="0">
                          <a:solidFill>
                            <a:schemeClr val="tx1"/>
                          </a:solidFill>
                          <a:effectLst/>
                          <a:latin typeface="+mn-lt"/>
                          <a:ea typeface="Arial Unicode MS"/>
                          <a:cs typeface="Arial Unicode MS"/>
                        </a:rPr>
                        <a:t>1961</a:t>
                      </a:r>
                      <a:endParaRPr lang="en-US" sz="2400" b="0" dirty="0">
                        <a:solidFill>
                          <a:schemeClr val="tx1"/>
                        </a:solidFill>
                        <a:effectLst/>
                        <a:latin typeface="+mn-lt"/>
                        <a:ea typeface="Arial Unicode MS"/>
                        <a:cs typeface="Arial Unicode MS"/>
                      </a:endParaRPr>
                    </a:p>
                    <a:p>
                      <a:pPr algn="just">
                        <a:lnSpc>
                          <a:spcPct val="115000"/>
                        </a:lnSpc>
                        <a:spcAft>
                          <a:spcPts val="0"/>
                        </a:spcAft>
                      </a:pPr>
                      <a:r>
                        <a:rPr lang="de-CH" sz="2400" b="0" dirty="0">
                          <a:solidFill>
                            <a:schemeClr val="tx1"/>
                          </a:solidFill>
                          <a:effectLst/>
                          <a:latin typeface="+mn-lt"/>
                        </a:rPr>
                        <a:t>2008</a:t>
                      </a:r>
                      <a:endParaRPr lang="en-US" sz="2400" b="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US" sz="2400" dirty="0" smtClean="0">
                          <a:solidFill>
                            <a:schemeClr val="tx1"/>
                          </a:solidFill>
                          <a:effectLst/>
                          <a:latin typeface="+mn-lt"/>
                          <a:ea typeface="Arial Unicode MS"/>
                          <a:cs typeface="Arial Unicode MS"/>
                        </a:rPr>
                        <a:t>Gallup WVS</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de-CH" sz="2400" b="1" i="1" dirty="0" smtClean="0">
                          <a:solidFill>
                            <a:schemeClr val="tx1"/>
                          </a:solidFill>
                          <a:effectLst/>
                          <a:latin typeface="+mn-lt"/>
                        </a:rPr>
                        <a:t>Glauben Sie an ein Leben nach dem Tod? </a:t>
                      </a:r>
                      <a:r>
                        <a:rPr lang="de-CH" sz="2400" dirty="0" smtClean="0">
                          <a:solidFill>
                            <a:schemeClr val="tx1"/>
                          </a:solidFill>
                          <a:effectLst/>
                          <a:latin typeface="+mn-lt"/>
                        </a:rPr>
                        <a:t/>
                      </a:r>
                      <a:br>
                        <a:rPr lang="de-CH" sz="2400" dirty="0" smtClean="0">
                          <a:solidFill>
                            <a:schemeClr val="tx1"/>
                          </a:solidFill>
                          <a:effectLst/>
                          <a:latin typeface="+mn-lt"/>
                        </a:rPr>
                      </a:br>
                      <a:r>
                        <a:rPr lang="de-CH" sz="2400" dirty="0" smtClean="0">
                          <a:solidFill>
                            <a:schemeClr val="tx1"/>
                          </a:solidFill>
                          <a:effectLst/>
                          <a:latin typeface="+mn-lt"/>
                          <a:sym typeface="Wingdings" panose="05000000000000000000" pitchFamily="2" charset="2"/>
                        </a:rPr>
                        <a:t>Antwortmöglichkeiten:</a:t>
                      </a:r>
                      <a:r>
                        <a:rPr lang="de-CH" sz="2400" baseline="0" dirty="0" smtClean="0">
                          <a:solidFill>
                            <a:schemeClr val="tx1"/>
                          </a:solidFill>
                          <a:effectLst/>
                          <a:latin typeface="+mn-lt"/>
                          <a:sym typeface="Wingdings" panose="05000000000000000000" pitchFamily="2" charset="2"/>
                        </a:rPr>
                        <a:t> </a:t>
                      </a:r>
                      <a:r>
                        <a:rPr lang="de-CH" sz="2400" i="1" u="sng" dirty="0" smtClean="0">
                          <a:solidFill>
                            <a:schemeClr val="tx1"/>
                          </a:solidFill>
                          <a:effectLst/>
                          <a:latin typeface="+mn-lt"/>
                        </a:rPr>
                        <a:t>ja</a:t>
                      </a:r>
                      <a:r>
                        <a:rPr lang="de-CH" sz="2400" i="1" dirty="0" smtClean="0">
                          <a:solidFill>
                            <a:schemeClr val="tx1"/>
                          </a:solidFill>
                          <a:effectLst/>
                          <a:latin typeface="+mn-lt"/>
                        </a:rPr>
                        <a:t>; nein, weiss nicht</a:t>
                      </a:r>
                      <a:r>
                        <a:rPr lang="de-CH" sz="240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59994">
                <a:tc>
                  <a:txBody>
                    <a:bodyPr/>
                    <a:lstStyle/>
                    <a:p>
                      <a:pPr algn="just">
                        <a:lnSpc>
                          <a:spcPct val="115000"/>
                        </a:lnSpc>
                        <a:spcAft>
                          <a:spcPts val="0"/>
                        </a:spcAft>
                      </a:pPr>
                      <a:r>
                        <a:rPr lang="de-CH" sz="2400" b="0" dirty="0">
                          <a:solidFill>
                            <a:schemeClr val="tx1"/>
                          </a:solidFill>
                          <a:effectLst/>
                          <a:latin typeface="+mn-lt"/>
                        </a:rPr>
                        <a:t>1988</a:t>
                      </a:r>
                      <a:endParaRPr lang="en-US" sz="2400" b="0" dirty="0">
                        <a:solidFill>
                          <a:schemeClr val="tx1"/>
                        </a:solidFill>
                        <a:effectLst/>
                        <a:latin typeface="+mn-lt"/>
                      </a:endParaRPr>
                    </a:p>
                    <a:p>
                      <a:pPr algn="just">
                        <a:lnSpc>
                          <a:spcPct val="115000"/>
                        </a:lnSpc>
                        <a:spcAft>
                          <a:spcPts val="0"/>
                        </a:spcAft>
                      </a:pPr>
                      <a:r>
                        <a:rPr lang="de-CH" sz="2400" b="0" dirty="0">
                          <a:solidFill>
                            <a:schemeClr val="tx1"/>
                          </a:solidFill>
                          <a:effectLst/>
                          <a:latin typeface="+mn-lt"/>
                        </a:rPr>
                        <a:t>1999</a:t>
                      </a:r>
                      <a:endParaRPr lang="en-US" sz="2400" b="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smtClean="0">
                          <a:solidFill>
                            <a:schemeClr val="tx1"/>
                          </a:solidFill>
                          <a:effectLst/>
                          <a:latin typeface="+mn-lt"/>
                        </a:rPr>
                        <a:t>Sonder-fall</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de-CH" sz="2400" b="1" i="1" dirty="0" smtClean="0">
                          <a:solidFill>
                            <a:schemeClr val="tx1"/>
                          </a:solidFill>
                          <a:effectLst/>
                          <a:latin typeface="+mn-lt"/>
                        </a:rPr>
                        <a:t>1) Die </a:t>
                      </a:r>
                      <a:r>
                        <a:rPr lang="de-CH" sz="2400" b="1" i="1" dirty="0">
                          <a:solidFill>
                            <a:schemeClr val="tx1"/>
                          </a:solidFill>
                          <a:effectLst/>
                          <a:latin typeface="+mn-lt"/>
                        </a:rPr>
                        <a:t>Auferstehung von Jesus Christus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	gibt </a:t>
                      </a:r>
                      <a:r>
                        <a:rPr lang="de-CH" sz="2400" b="1" i="1" dirty="0">
                          <a:solidFill>
                            <a:schemeClr val="tx1"/>
                          </a:solidFill>
                          <a:effectLst/>
                          <a:latin typeface="+mn-lt"/>
                        </a:rPr>
                        <a:t>meinem Tod einen Sinn.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2</a:t>
                      </a:r>
                      <a:r>
                        <a:rPr lang="de-CH" sz="2400" b="1" i="1" dirty="0">
                          <a:solidFill>
                            <a:schemeClr val="tx1"/>
                          </a:solidFill>
                          <a:effectLst/>
                          <a:latin typeface="+mn-lt"/>
                        </a:rPr>
                        <a:t>) Es gibt eine Reinkarnation (Wiedergeburt)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	der </a:t>
                      </a:r>
                      <a:r>
                        <a:rPr lang="de-CH" sz="2400" b="1" i="1" dirty="0">
                          <a:solidFill>
                            <a:schemeClr val="tx1"/>
                          </a:solidFill>
                          <a:effectLst/>
                          <a:latin typeface="+mn-lt"/>
                        </a:rPr>
                        <a:t>Seele in einem anderen Leben.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3</a:t>
                      </a:r>
                      <a:r>
                        <a:rPr lang="de-CH" sz="2400" b="1" i="1" dirty="0">
                          <a:solidFill>
                            <a:schemeClr val="tx1"/>
                          </a:solidFill>
                          <a:effectLst/>
                          <a:latin typeface="+mn-lt"/>
                        </a:rPr>
                        <a:t>) Man kann mit den Geistern der Toten </a:t>
                      </a:r>
                      <a:endParaRPr lang="de-CH" sz="2400" b="1" i="1" dirty="0" smtClean="0">
                        <a:solidFill>
                          <a:schemeClr val="tx1"/>
                        </a:solidFill>
                        <a:effectLst/>
                        <a:latin typeface="+mn-lt"/>
                      </a:endParaRPr>
                    </a:p>
                    <a:p>
                      <a:pPr algn="l">
                        <a:lnSpc>
                          <a:spcPct val="115000"/>
                        </a:lnSpc>
                        <a:spcAft>
                          <a:spcPts val="0"/>
                        </a:spcAft>
                      </a:pPr>
                      <a:r>
                        <a:rPr lang="de-CH" sz="2400" b="1" i="1" dirty="0" smtClean="0">
                          <a:solidFill>
                            <a:schemeClr val="tx1"/>
                          </a:solidFill>
                          <a:effectLst/>
                          <a:latin typeface="+mn-lt"/>
                        </a:rPr>
                        <a:t>	in </a:t>
                      </a:r>
                      <a:r>
                        <a:rPr lang="de-CH" sz="2400" b="1" i="1" dirty="0">
                          <a:solidFill>
                            <a:schemeClr val="tx1"/>
                          </a:solidFill>
                          <a:effectLst/>
                          <a:latin typeface="+mn-lt"/>
                        </a:rPr>
                        <a:t>Kontakt bleiben.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4</a:t>
                      </a:r>
                      <a:r>
                        <a:rPr lang="de-CH" sz="2400" b="1" i="1" dirty="0">
                          <a:solidFill>
                            <a:schemeClr val="tx1"/>
                          </a:solidFill>
                          <a:effectLst/>
                          <a:latin typeface="+mn-lt"/>
                        </a:rPr>
                        <a:t>) Der Tod ist der Übergang zu einer anderen Existenz.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dirty="0" smtClean="0">
                          <a:solidFill>
                            <a:schemeClr val="tx1"/>
                          </a:solidFill>
                          <a:effectLst/>
                          <a:latin typeface="+mn-lt"/>
                          <a:sym typeface="Wingdings" panose="05000000000000000000" pitchFamily="2" charset="2"/>
                        </a:rPr>
                        <a:t>Antwortmöglichkeiten:</a:t>
                      </a:r>
                      <a:r>
                        <a:rPr lang="de-CH" sz="2400" baseline="0" dirty="0" smtClean="0">
                          <a:solidFill>
                            <a:schemeClr val="tx1"/>
                          </a:solidFill>
                          <a:effectLst/>
                          <a:latin typeface="+mn-lt"/>
                          <a:sym typeface="Wingdings" panose="05000000000000000000" pitchFamily="2" charset="2"/>
                        </a:rPr>
                        <a:t> </a:t>
                      </a:r>
                      <a:br>
                        <a:rPr lang="de-CH" sz="2400" baseline="0" dirty="0" smtClean="0">
                          <a:solidFill>
                            <a:schemeClr val="tx1"/>
                          </a:solidFill>
                          <a:effectLst/>
                          <a:latin typeface="+mn-lt"/>
                          <a:sym typeface="Wingdings" panose="05000000000000000000" pitchFamily="2" charset="2"/>
                        </a:rPr>
                      </a:br>
                      <a:r>
                        <a:rPr lang="de-CH" sz="2400" u="sng" dirty="0" smtClean="0">
                          <a:solidFill>
                            <a:schemeClr val="tx1"/>
                          </a:solidFill>
                          <a:effectLst/>
                          <a:latin typeface="+mn-lt"/>
                        </a:rPr>
                        <a:t>voll </a:t>
                      </a:r>
                      <a:r>
                        <a:rPr lang="de-CH" sz="2400" u="sng" dirty="0">
                          <a:solidFill>
                            <a:schemeClr val="tx1"/>
                          </a:solidFill>
                          <a:effectLst/>
                          <a:latin typeface="+mn-lt"/>
                        </a:rPr>
                        <a:t>und ganz einverstanden;</a:t>
                      </a:r>
                      <a:r>
                        <a:rPr lang="de-CH" sz="2400" dirty="0">
                          <a:solidFill>
                            <a:schemeClr val="tx1"/>
                          </a:solidFill>
                          <a:effectLst/>
                          <a:latin typeface="+mn-lt"/>
                        </a:rPr>
                        <a:t> </a:t>
                      </a:r>
                      <a:r>
                        <a:rPr lang="de-CH" sz="2400" u="sng" dirty="0">
                          <a:solidFill>
                            <a:schemeClr val="tx1"/>
                          </a:solidFill>
                          <a:effectLst/>
                          <a:latin typeface="+mn-lt"/>
                        </a:rPr>
                        <a:t>eher einverstanden;</a:t>
                      </a:r>
                      <a:r>
                        <a:rPr lang="de-CH" sz="2400" dirty="0">
                          <a:solidFill>
                            <a:schemeClr val="tx1"/>
                          </a:solidFill>
                          <a:effectLst/>
                          <a:latin typeface="+mn-lt"/>
                        </a:rPr>
                        <a:t> </a:t>
                      </a:r>
                      <a:r>
                        <a:rPr lang="de-CH" sz="2400" dirty="0" smtClean="0">
                          <a:solidFill>
                            <a:schemeClr val="tx1"/>
                          </a:solidFill>
                          <a:effectLst/>
                          <a:latin typeface="+mn-lt"/>
                        </a:rPr>
                        <a:t>    </a:t>
                      </a:r>
                      <a:br>
                        <a:rPr lang="de-CH" sz="2400" dirty="0" smtClean="0">
                          <a:solidFill>
                            <a:schemeClr val="tx1"/>
                          </a:solidFill>
                          <a:effectLst/>
                          <a:latin typeface="+mn-lt"/>
                        </a:rPr>
                      </a:br>
                      <a:r>
                        <a:rPr lang="de-CH" sz="2400" dirty="0" smtClean="0">
                          <a:solidFill>
                            <a:schemeClr val="tx1"/>
                          </a:solidFill>
                          <a:effectLst/>
                          <a:latin typeface="+mn-lt"/>
                        </a:rPr>
                        <a:t>keine feste </a:t>
                      </a:r>
                      <a:r>
                        <a:rPr lang="de-CH" sz="2400" dirty="0" err="1" smtClean="0">
                          <a:solidFill>
                            <a:schemeClr val="tx1"/>
                          </a:solidFill>
                          <a:effectLst/>
                          <a:latin typeface="+mn-lt"/>
                        </a:rPr>
                        <a:t>Meinung;eher</a:t>
                      </a:r>
                      <a:r>
                        <a:rPr lang="de-CH" sz="2400" dirty="0" smtClean="0">
                          <a:solidFill>
                            <a:schemeClr val="tx1"/>
                          </a:solidFill>
                          <a:effectLst/>
                          <a:latin typeface="+mn-lt"/>
                        </a:rPr>
                        <a:t> nicht </a:t>
                      </a:r>
                      <a:r>
                        <a:rPr lang="de-CH" sz="2400" dirty="0">
                          <a:solidFill>
                            <a:schemeClr val="tx1"/>
                          </a:solidFill>
                          <a:effectLst/>
                          <a:latin typeface="+mn-lt"/>
                        </a:rPr>
                        <a:t>einverstanden; </a:t>
                      </a:r>
                      <a:r>
                        <a:rPr lang="de-CH" sz="2400" dirty="0" smtClean="0">
                          <a:solidFill>
                            <a:schemeClr val="tx1"/>
                          </a:solidFill>
                          <a:effectLst/>
                          <a:latin typeface="+mn-lt"/>
                        </a:rPr>
                        <a:t>überhaupt nicht einverstanden</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91339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Glaube an Fortexistenz nach dem </a:t>
            </a:r>
            <a:r>
              <a:rPr lang="de-DE" sz="4400" b="1" dirty="0" smtClean="0"/>
              <a:t>Tod</a:t>
            </a:r>
            <a:endParaRPr lang="de-DE" sz="4400" b="1" dirty="0"/>
          </a:p>
        </p:txBody>
      </p:sp>
      <p:pic>
        <p:nvPicPr>
          <p:cNvPr id="3" name="Grafik 2" descr="C:\Users\huberstefan\Google Drive\Emmanuel\Grafiken_2015\5-7_klein_ohneRM.jpg"/>
          <p:cNvPicPr/>
          <p:nvPr/>
        </p:nvPicPr>
        <p:blipFill>
          <a:blip r:embed="rId3">
            <a:extLst>
              <a:ext uri="{28A0092B-C50C-407E-A947-70E740481C1C}">
                <a14:useLocalDpi xmlns:a14="http://schemas.microsoft.com/office/drawing/2010/main" val="0"/>
              </a:ext>
            </a:extLst>
          </a:blip>
          <a:srcRect/>
          <a:stretch>
            <a:fillRect/>
          </a:stretch>
        </p:blipFill>
        <p:spPr bwMode="auto">
          <a:xfrm>
            <a:off x="-36512" y="1819423"/>
            <a:ext cx="9217023" cy="4993953"/>
          </a:xfrm>
          <a:prstGeom prst="rect">
            <a:avLst/>
          </a:prstGeom>
          <a:noFill/>
          <a:ln>
            <a:noFill/>
          </a:ln>
        </p:spPr>
      </p:pic>
      <p:sp>
        <p:nvSpPr>
          <p:cNvPr id="5" name="Textfeld 4"/>
          <p:cNvSpPr txBox="1"/>
          <p:nvPr/>
        </p:nvSpPr>
        <p:spPr>
          <a:xfrm>
            <a:off x="4860032" y="2782669"/>
            <a:ext cx="1944216" cy="646331"/>
          </a:xfrm>
          <a:prstGeom prst="rect">
            <a:avLst/>
          </a:prstGeom>
          <a:noFill/>
          <a:ln w="101600" cmpd="sng">
            <a:solidFill>
              <a:srgbClr val="FFFF00"/>
            </a:solidFill>
          </a:ln>
        </p:spPr>
        <p:txBody>
          <a:bodyPr wrap="square" rtlCol="0">
            <a:spAutoFit/>
          </a:bodyPr>
          <a:lstStyle/>
          <a:p>
            <a:endParaRPr lang="de-DE" dirty="0" smtClean="0"/>
          </a:p>
          <a:p>
            <a:endParaRPr lang="en-US" dirty="0"/>
          </a:p>
        </p:txBody>
      </p:sp>
      <p:sp>
        <p:nvSpPr>
          <p:cNvPr id="6" name="Textfeld 5"/>
          <p:cNvSpPr txBox="1"/>
          <p:nvPr/>
        </p:nvSpPr>
        <p:spPr>
          <a:xfrm>
            <a:off x="4860032" y="6525344"/>
            <a:ext cx="1800200" cy="338554"/>
          </a:xfrm>
          <a:prstGeom prst="rect">
            <a:avLst/>
          </a:prstGeom>
          <a:noFill/>
          <a:ln w="50800" cmpd="sng">
            <a:solidFill>
              <a:srgbClr val="FFFF00"/>
            </a:solidFill>
          </a:ln>
        </p:spPr>
        <p:txBody>
          <a:bodyPr wrap="square" rtlCol="0">
            <a:spAutoFit/>
          </a:bodyPr>
          <a:lstStyle/>
          <a:p>
            <a:endParaRPr lang="de-DE" sz="800" dirty="0" smtClean="0"/>
          </a:p>
          <a:p>
            <a:endParaRPr lang="en-US" sz="800" dirty="0"/>
          </a:p>
        </p:txBody>
      </p:sp>
      <p:sp>
        <p:nvSpPr>
          <p:cNvPr id="7" name="Textfeld 6"/>
          <p:cNvSpPr txBox="1"/>
          <p:nvPr/>
        </p:nvSpPr>
        <p:spPr>
          <a:xfrm>
            <a:off x="4860032" y="1844824"/>
            <a:ext cx="2088232" cy="830997"/>
          </a:xfrm>
          <a:prstGeom prst="rect">
            <a:avLst/>
          </a:prstGeom>
          <a:noFill/>
          <a:ln w="50800" cmpd="sng">
            <a:solidFill>
              <a:srgbClr val="FFFF00"/>
            </a:solidFill>
          </a:ln>
        </p:spPr>
        <p:txBody>
          <a:bodyPr wrap="square" rtlCol="0">
            <a:spAutoFit/>
          </a:bodyPr>
          <a:lstStyle/>
          <a:p>
            <a:r>
              <a:rPr lang="de-DE" sz="1600" b="1" dirty="0" smtClean="0"/>
              <a:t>Berücksichtigung einer Vielfalt von Fortexistenzkonzepten</a:t>
            </a:r>
          </a:p>
        </p:txBody>
      </p:sp>
      <p:sp>
        <p:nvSpPr>
          <p:cNvPr id="8" name="Textfeld 7"/>
          <p:cNvSpPr txBox="1"/>
          <p:nvPr/>
        </p:nvSpPr>
        <p:spPr>
          <a:xfrm flipH="1">
            <a:off x="9143999" y="1772816"/>
            <a:ext cx="45719" cy="2000548"/>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a:p>
          <a:p>
            <a:endParaRPr lang="de-DE" sz="1000" dirty="0"/>
          </a:p>
          <a:p>
            <a:endParaRPr lang="de-DE" dirty="0"/>
          </a:p>
          <a:p>
            <a:endParaRPr lang="en-US" sz="600" dirty="0"/>
          </a:p>
        </p:txBody>
      </p:sp>
      <p:sp>
        <p:nvSpPr>
          <p:cNvPr id="9" name="Textfeld 8"/>
          <p:cNvSpPr txBox="1"/>
          <p:nvPr/>
        </p:nvSpPr>
        <p:spPr>
          <a:xfrm>
            <a:off x="6588224" y="3573016"/>
            <a:ext cx="2195736" cy="369332"/>
          </a:xfrm>
          <a:prstGeom prst="rect">
            <a:avLst/>
          </a:prstGeom>
          <a:solidFill>
            <a:schemeClr val="bg1"/>
          </a:solidFill>
        </p:spPr>
        <p:txBody>
          <a:bodyPr wrap="square" rtlCol="0">
            <a:spAutoFit/>
          </a:bodyPr>
          <a:lstStyle/>
          <a:p>
            <a:endParaRPr lang="de-DE" dirty="0" smtClean="0"/>
          </a:p>
        </p:txBody>
      </p:sp>
      <p:sp>
        <p:nvSpPr>
          <p:cNvPr id="10" name="Textfeld 9"/>
          <p:cNvSpPr txBox="1"/>
          <p:nvPr/>
        </p:nvSpPr>
        <p:spPr>
          <a:xfrm>
            <a:off x="1403648" y="5085184"/>
            <a:ext cx="61926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J</a:t>
            </a:r>
            <a:r>
              <a:rPr lang="de-CH" b="1" dirty="0" smtClean="0"/>
              <a:t>a </a:t>
            </a:r>
            <a:endParaRPr lang="de-CH" b="1" dirty="0"/>
          </a:p>
        </p:txBody>
      </p:sp>
      <p:sp>
        <p:nvSpPr>
          <p:cNvPr id="12" name="Textfeld 11"/>
          <p:cNvSpPr txBox="1"/>
          <p:nvPr/>
        </p:nvSpPr>
        <p:spPr>
          <a:xfrm>
            <a:off x="1331640" y="6011996"/>
            <a:ext cx="79928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ganz </a:t>
            </a:r>
            <a:r>
              <a:rPr lang="de-CH" b="1" dirty="0">
                <a:sym typeface="Wingdings" panose="05000000000000000000" pitchFamily="2" charset="2"/>
              </a:rPr>
              <a:t>sicher </a:t>
            </a:r>
            <a:r>
              <a:rPr lang="de-CH" b="1" dirty="0" smtClean="0">
                <a:sym typeface="Wingdings" panose="05000000000000000000" pitchFamily="2" charset="2"/>
              </a:rPr>
              <a:t>ja + </a:t>
            </a:r>
            <a:r>
              <a:rPr lang="de-CH" b="1" dirty="0">
                <a:sym typeface="Wingdings" panose="05000000000000000000" pitchFamily="2" charset="2"/>
              </a:rPr>
              <a:t>möglicherweise </a:t>
            </a:r>
            <a:r>
              <a:rPr lang="de-CH" b="1" dirty="0" smtClean="0">
                <a:sym typeface="Wingdings" panose="05000000000000000000" pitchFamily="2" charset="2"/>
              </a:rPr>
              <a:t>ja</a:t>
            </a:r>
            <a:r>
              <a:rPr lang="de-CH" b="1" dirty="0" smtClean="0"/>
              <a:t> </a:t>
            </a:r>
            <a:endParaRPr lang="de-CH" b="1" dirty="0"/>
          </a:p>
        </p:txBody>
      </p:sp>
      <p:sp>
        <p:nvSpPr>
          <p:cNvPr id="13" name="Textfeld 12"/>
          <p:cNvSpPr txBox="1"/>
          <p:nvPr/>
        </p:nvSpPr>
        <p:spPr>
          <a:xfrm>
            <a:off x="1403648" y="5517232"/>
            <a:ext cx="7704856" cy="369332"/>
          </a:xfrm>
          <a:prstGeom prst="rect">
            <a:avLst/>
          </a:prstGeom>
          <a:solidFill>
            <a:schemeClr val="bg1"/>
          </a:solidFill>
        </p:spPr>
        <p:txBody>
          <a:bodyPr wrap="square" rtlCol="0">
            <a:spAutoFit/>
          </a:bodyPr>
          <a:lstStyle/>
          <a:p>
            <a:r>
              <a:rPr lang="de-CH" b="1" dirty="0" smtClean="0"/>
              <a:t>Vier Konzepte von Fortexistenz   </a:t>
            </a:r>
            <a:r>
              <a:rPr lang="de-CH" b="1" dirty="0" smtClean="0">
                <a:sym typeface="Wingdings" panose="05000000000000000000" pitchFamily="2" charset="2"/>
              </a:rPr>
              <a:t> </a:t>
            </a:r>
            <a:r>
              <a:rPr lang="de-CH" b="1" dirty="0">
                <a:sym typeface="Wingdings" panose="05000000000000000000" pitchFamily="2" charset="2"/>
              </a:rPr>
              <a:t> ganz sicher ja + möglicherweise ja</a:t>
            </a:r>
            <a:r>
              <a:rPr lang="de-CH" b="1" dirty="0"/>
              <a:t> </a:t>
            </a:r>
          </a:p>
        </p:txBody>
      </p:sp>
      <p:sp>
        <p:nvSpPr>
          <p:cNvPr id="14" name="Textfeld 13"/>
          <p:cNvSpPr txBox="1"/>
          <p:nvPr/>
        </p:nvSpPr>
        <p:spPr>
          <a:xfrm>
            <a:off x="683568" y="6011996"/>
            <a:ext cx="8388424" cy="369332"/>
          </a:xfrm>
          <a:prstGeom prst="rect">
            <a:avLst/>
          </a:prstGeom>
          <a:solidFill>
            <a:schemeClr val="bg1"/>
          </a:solidFill>
        </p:spPr>
        <p:txBody>
          <a:bodyPr wrap="square" rtlCol="0">
            <a:spAutoFit/>
          </a:bodyPr>
          <a:lstStyle/>
          <a:p>
            <a:endParaRPr lang="de-CH" dirty="0" smtClean="0"/>
          </a:p>
        </p:txBody>
      </p:sp>
      <p:cxnSp>
        <p:nvCxnSpPr>
          <p:cNvPr id="15" name="Gerader Verbinder 14"/>
          <p:cNvCxnSpPr/>
          <p:nvPr/>
        </p:nvCxnSpPr>
        <p:spPr>
          <a:xfrm>
            <a:off x="683568" y="3717032"/>
            <a:ext cx="848329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1403648" y="5579948"/>
            <a:ext cx="7704856" cy="369332"/>
          </a:xfrm>
          <a:prstGeom prst="rect">
            <a:avLst/>
          </a:prstGeom>
          <a:solidFill>
            <a:schemeClr val="bg1"/>
          </a:solidFill>
          <a:ln w="73025">
            <a:solidFill>
              <a:srgbClr val="FFFF00"/>
            </a:solidFill>
          </a:ln>
        </p:spPr>
        <p:txBody>
          <a:bodyPr wrap="square" rtlCol="0">
            <a:spAutoFit/>
          </a:bodyPr>
          <a:lstStyle/>
          <a:p>
            <a:r>
              <a:rPr lang="de-CH" b="1" dirty="0" smtClean="0"/>
              <a:t>Vier Konzepte von Fortexistenz   </a:t>
            </a:r>
            <a:r>
              <a:rPr lang="de-CH" b="1" dirty="0" smtClean="0">
                <a:sym typeface="Wingdings" panose="05000000000000000000" pitchFamily="2" charset="2"/>
              </a:rPr>
              <a:t> </a:t>
            </a:r>
            <a:r>
              <a:rPr lang="de-CH" b="1" dirty="0">
                <a:sym typeface="Wingdings" panose="05000000000000000000" pitchFamily="2" charset="2"/>
              </a:rPr>
              <a:t>voll und </a:t>
            </a:r>
            <a:r>
              <a:rPr lang="de-CH" b="1" dirty="0" smtClean="0">
                <a:sym typeface="Wingdings" panose="05000000000000000000" pitchFamily="2" charset="2"/>
              </a:rPr>
              <a:t>ganz + </a:t>
            </a:r>
            <a:r>
              <a:rPr lang="de-CH" b="1" dirty="0">
                <a:sym typeface="Wingdings" panose="05000000000000000000" pitchFamily="2" charset="2"/>
              </a:rPr>
              <a:t>eher einverstanden</a:t>
            </a:r>
            <a:r>
              <a:rPr lang="de-CH" b="1" dirty="0" smtClean="0"/>
              <a:t> </a:t>
            </a:r>
            <a:endParaRPr lang="de-CH" b="1" dirty="0"/>
          </a:p>
        </p:txBody>
      </p:sp>
      <p:sp>
        <p:nvSpPr>
          <p:cNvPr id="18" name="Rechteck 17"/>
          <p:cNvSpPr/>
          <p:nvPr/>
        </p:nvSpPr>
        <p:spPr>
          <a:xfrm>
            <a:off x="3240" y="869811"/>
            <a:ext cx="9140760" cy="830997"/>
          </a:xfrm>
          <a:prstGeom prst="rect">
            <a:avLst/>
          </a:prstGeom>
        </p:spPr>
        <p:txBody>
          <a:bodyPr wrap="square">
            <a:spAutoFit/>
          </a:bodyPr>
          <a:lstStyle/>
          <a:p>
            <a:r>
              <a:rPr lang="de-DE" sz="2400" b="1" dirty="0"/>
              <a:t>Prozentualer Anteil der schweizerischen Wohnbevölkerung, die an eine </a:t>
            </a:r>
            <a:r>
              <a:rPr lang="de-DE" sz="2400" b="1" dirty="0" smtClean="0"/>
              <a:t>Fortexistenz </a:t>
            </a:r>
            <a:r>
              <a:rPr lang="de-DE" sz="2400" b="1" dirty="0"/>
              <a:t>nach dem Tod glaubt nach </a:t>
            </a:r>
            <a:r>
              <a:rPr lang="de-DE" sz="2400" b="1" dirty="0" smtClean="0"/>
              <a:t>Erhebungsjahr und Studie</a:t>
            </a:r>
            <a:endParaRPr lang="en-US" sz="2400" b="1" dirty="0"/>
          </a:p>
        </p:txBody>
      </p:sp>
    </p:spTree>
    <p:extLst>
      <p:ext uri="{BB962C8B-B14F-4D97-AF65-F5344CB8AC3E}">
        <p14:creationId xmlns:p14="http://schemas.microsoft.com/office/powerpoint/2010/main" val="3126957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0"/>
            <a:ext cx="9144000" cy="90872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CH" sz="4400" b="1" dirty="0" smtClean="0"/>
              <a:t>Gliederung</a:t>
            </a:r>
            <a:endParaRPr lang="de-CH" sz="4400" b="1" dirty="0"/>
          </a:p>
        </p:txBody>
      </p:sp>
      <p:sp>
        <p:nvSpPr>
          <p:cNvPr id="4" name="Rectangle 1027"/>
          <p:cNvSpPr txBox="1">
            <a:spLocks noChangeArrowheads="1"/>
          </p:cNvSpPr>
          <p:nvPr/>
        </p:nvSpPr>
        <p:spPr>
          <a:xfrm>
            <a:off x="35496" y="953344"/>
            <a:ext cx="9144000" cy="586003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b="1" dirty="0" smtClean="0">
                <a:sym typeface="Wingdings" panose="05000000000000000000" pitchFamily="2" charset="2"/>
              </a:rPr>
              <a:t>Gegenwart im Kontext der Geschichte</a:t>
            </a:r>
            <a:endParaRPr lang="de-CH" dirty="0"/>
          </a:p>
          <a:p>
            <a:pPr marL="514350" indent="-514350">
              <a:spcAft>
                <a:spcPts val="1800"/>
              </a:spcAft>
              <a:buFont typeface="+mj-lt"/>
              <a:buAutoNum type="arabicPeriod"/>
            </a:pPr>
            <a:r>
              <a:rPr lang="de-CH" b="1" dirty="0" smtClean="0"/>
              <a:t>Empirische Befunde</a:t>
            </a:r>
          </a:p>
          <a:p>
            <a:pPr lvl="1" indent="-342900">
              <a:spcAft>
                <a:spcPts val="1800"/>
              </a:spcAft>
            </a:pPr>
            <a:r>
              <a:rPr lang="de-CH" sz="2600" dirty="0" smtClean="0"/>
              <a:t>Umwälzung der religiösen Landschaft in der Schweiz</a:t>
            </a:r>
          </a:p>
          <a:p>
            <a:pPr lvl="1" indent="-342900">
              <a:spcAft>
                <a:spcPts val="1800"/>
              </a:spcAft>
            </a:pPr>
            <a:r>
              <a:rPr lang="de-CH" sz="2600" dirty="0" smtClean="0"/>
              <a:t>Gottesdienstbesuch seit 1970</a:t>
            </a:r>
          </a:p>
          <a:p>
            <a:pPr lvl="1" indent="-342900">
              <a:spcAft>
                <a:spcPts val="1800"/>
              </a:spcAft>
            </a:pPr>
            <a:r>
              <a:rPr lang="de-CH" sz="2600" dirty="0" smtClean="0"/>
              <a:t>Glaube an Transzendentes seit 1961</a:t>
            </a:r>
          </a:p>
          <a:p>
            <a:pPr lvl="1" indent="-342900">
              <a:spcAft>
                <a:spcPts val="1800"/>
              </a:spcAft>
            </a:pPr>
            <a:r>
              <a:rPr lang="de-CH" sz="2600" dirty="0" smtClean="0"/>
              <a:t>Religiöse Erfahrungen seit 2007</a:t>
            </a:r>
          </a:p>
          <a:p>
            <a:pPr marL="514350" lvl="0" indent="-514350">
              <a:buFont typeface="+mj-lt"/>
              <a:buAutoNum type="arabicPeriod"/>
            </a:pPr>
            <a:r>
              <a:rPr lang="de-CH" b="1" dirty="0" smtClean="0"/>
              <a:t>Thesen zur Zukunft der Kirchen in der Schweiz</a:t>
            </a:r>
          </a:p>
        </p:txBody>
      </p:sp>
    </p:spTree>
    <p:extLst>
      <p:ext uri="{BB962C8B-B14F-4D97-AF65-F5344CB8AC3E}">
        <p14:creationId xmlns:p14="http://schemas.microsoft.com/office/powerpoint/2010/main" val="4162534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0" y="1081377"/>
            <a:ext cx="9121304" cy="9074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dirty="0" smtClean="0"/>
              <a:t>Prozentualer Anteil der schweizerischen Wohnbevölkerung, die an mindestens ein religiös-spirituelles Konzept glaubt</a:t>
            </a:r>
            <a:endParaRPr lang="de-CH" sz="2400" b="1" dirty="0"/>
          </a:p>
        </p:txBody>
      </p:sp>
      <p:sp>
        <p:nvSpPr>
          <p:cNvPr id="4"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Glaube an eine «</a:t>
            </a:r>
            <a:r>
              <a:rPr lang="de-CH" sz="4400" b="1" dirty="0"/>
              <a:t>s</a:t>
            </a:r>
            <a:r>
              <a:rPr lang="de-CH" sz="4400" b="1" dirty="0" smtClean="0"/>
              <a:t>pirituelle Welt»</a:t>
            </a:r>
          </a:p>
        </p:txBody>
      </p:sp>
      <p:sp>
        <p:nvSpPr>
          <p:cNvPr id="5" name="Textfeld 4"/>
          <p:cNvSpPr txBox="1"/>
          <p:nvPr/>
        </p:nvSpPr>
        <p:spPr>
          <a:xfrm>
            <a:off x="5004048" y="1988840"/>
            <a:ext cx="3240360" cy="4339650"/>
          </a:xfrm>
          <a:prstGeom prst="rect">
            <a:avLst/>
          </a:prstGeom>
          <a:noFill/>
        </p:spPr>
        <p:txBody>
          <a:bodyPr wrap="square" rtlCol="0">
            <a:spAutoFit/>
          </a:bodyPr>
          <a:lstStyle/>
          <a:p>
            <a:pPr marL="285750" indent="-285750">
              <a:buFont typeface="Arial" panose="020B0604020202020204" pitchFamily="34" charset="0"/>
              <a:buChar char="•"/>
            </a:pPr>
            <a:r>
              <a:rPr lang="de-DE" sz="2400" b="1" dirty="0" smtClean="0"/>
              <a:t>Gott</a:t>
            </a:r>
          </a:p>
          <a:p>
            <a:endParaRPr lang="de-DE" sz="1200" b="1" dirty="0" smtClean="0"/>
          </a:p>
          <a:p>
            <a:pPr marL="285750" indent="-285750">
              <a:buFont typeface="Arial" panose="020B0604020202020204" pitchFamily="34" charset="0"/>
              <a:buChar char="•"/>
            </a:pPr>
            <a:r>
              <a:rPr lang="de-DE" sz="2400" b="1" dirty="0" smtClean="0"/>
              <a:t>Höhere Macht</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Leben nach dem Tod</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Reinkarnation</a:t>
            </a:r>
          </a:p>
          <a:p>
            <a:pPr marL="285750" indent="-285750">
              <a:buFont typeface="Arial" panose="020B0604020202020204" pitchFamily="34" charset="0"/>
              <a:buChar char="•"/>
            </a:pPr>
            <a:endParaRPr lang="de-DE" sz="1200" b="1" dirty="0"/>
          </a:p>
          <a:p>
            <a:pPr marL="285750" indent="-285750">
              <a:buFont typeface="Arial" panose="020B0604020202020204" pitchFamily="34" charset="0"/>
              <a:buChar char="•"/>
            </a:pPr>
            <a:r>
              <a:rPr lang="de-DE" sz="2400" b="1" dirty="0" smtClean="0"/>
              <a:t>Wunderheilung</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Sternzeichen</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Glücksbringer</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a:t>
            </a:r>
            <a:endParaRPr lang="de-CH" sz="2400" b="1" dirty="0"/>
          </a:p>
        </p:txBody>
      </p:sp>
    </p:spTree>
    <p:extLst>
      <p:ext uri="{BB962C8B-B14F-4D97-AF65-F5344CB8AC3E}">
        <p14:creationId xmlns:p14="http://schemas.microsoft.com/office/powerpoint/2010/main" val="1273322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nvPr>
        </p:nvGraphicFramePr>
        <p:xfrm>
          <a:off x="0" y="1918089"/>
          <a:ext cx="9144000" cy="490413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el 1"/>
          <p:cNvSpPr txBox="1">
            <a:spLocks/>
          </p:cNvSpPr>
          <p:nvPr/>
        </p:nvSpPr>
        <p:spPr>
          <a:xfrm>
            <a:off x="0" y="1081377"/>
            <a:ext cx="9121304" cy="9074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dirty="0" smtClean="0"/>
              <a:t>Prozentualer Anteil der schweizerischen Wohnbevölkerung, die an mindestens ein religiös-spirituelles Konzept glaubt</a:t>
            </a:r>
            <a:endParaRPr lang="de-CH" sz="2400" b="1" dirty="0"/>
          </a:p>
        </p:txBody>
      </p:sp>
      <p:sp>
        <p:nvSpPr>
          <p:cNvPr id="4"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Glaube an eine «</a:t>
            </a:r>
            <a:r>
              <a:rPr lang="de-CH" sz="4400" b="1" dirty="0"/>
              <a:t>s</a:t>
            </a:r>
            <a:r>
              <a:rPr lang="de-CH" sz="4400" b="1" dirty="0" smtClean="0"/>
              <a:t>pirituelle Welt»</a:t>
            </a:r>
          </a:p>
        </p:txBody>
      </p:sp>
    </p:spTree>
    <p:extLst>
      <p:ext uri="{BB962C8B-B14F-4D97-AF65-F5344CB8AC3E}">
        <p14:creationId xmlns:p14="http://schemas.microsoft.com/office/powerpoint/2010/main" val="1059675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Religiöse Erfahrungen</a:t>
            </a:r>
            <a:br>
              <a:rPr lang="de-CH" sz="7200" b="1" dirty="0" smtClean="0"/>
            </a:br>
            <a:r>
              <a:rPr lang="de-CH" sz="7200" b="1" dirty="0" smtClean="0"/>
              <a:t>seit 2007</a:t>
            </a:r>
            <a:endParaRPr lang="de-DE" sz="5400" b="1" i="1" u="sng" dirty="0" smtClean="0">
              <a:solidFill>
                <a:schemeClr val="tx1"/>
              </a:solidFill>
              <a:latin typeface="+mn-lt"/>
            </a:endParaRPr>
          </a:p>
        </p:txBody>
      </p:sp>
    </p:spTree>
    <p:extLst>
      <p:ext uri="{BB962C8B-B14F-4D97-AF65-F5344CB8AC3E}">
        <p14:creationId xmlns:p14="http://schemas.microsoft.com/office/powerpoint/2010/main" val="3604501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sp>
        <p:nvSpPr>
          <p:cNvPr id="11"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Religiöse Erfahrung (Religionsmonitor)</a:t>
            </a:r>
          </a:p>
        </p:txBody>
      </p:sp>
      <p:graphicFrame>
        <p:nvGraphicFramePr>
          <p:cNvPr id="12" name="Tabelle 11"/>
          <p:cNvGraphicFramePr>
            <a:graphicFrameLocks noGrp="1"/>
          </p:cNvGraphicFramePr>
          <p:nvPr>
            <p:extLst>
              <p:ext uri="{D42A27DB-BD31-4B8C-83A1-F6EECF244321}">
                <p14:modId xmlns:p14="http://schemas.microsoft.com/office/powerpoint/2010/main" val="2188766338"/>
              </p:ext>
            </p:extLst>
          </p:nvPr>
        </p:nvGraphicFramePr>
        <p:xfrm>
          <a:off x="0" y="980728"/>
          <a:ext cx="9144000" cy="741045"/>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val="20000"/>
                    </a:ext>
                  </a:extLst>
                </a:gridCol>
              </a:tblGrid>
              <a:tr h="3600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2400" i="1" u="none" strike="noStrike" dirty="0" smtClean="0">
                          <a:effectLst/>
                        </a:rPr>
                        <a:t>Wie oft erleben Sie Situationen, in denen Sie das Gefühl</a:t>
                      </a:r>
                      <a:r>
                        <a:rPr lang="de-DE" sz="2400" i="1" u="none" strike="noStrike" baseline="0" dirty="0" smtClean="0">
                          <a:effectLst/>
                        </a:rPr>
                        <a:t> haben, dass Gott oder etwas Göttliches in Ihr Leben eingreift?     </a:t>
                      </a:r>
                      <a:endParaRPr lang="en-US" sz="2400" dirty="0" smtClean="0"/>
                    </a:p>
                  </a:txBody>
                  <a:tcPr marL="9525" marR="9525" marT="9525" marB="0" anchor="b"/>
                </a:tc>
                <a:extLst>
                  <a:ext uri="{0D108BD9-81ED-4DB2-BD59-A6C34878D82A}">
                    <a16:rowId xmlns:a16="http://schemas.microsoft.com/office/drawing/2014/main" val="10000"/>
                  </a:ext>
                </a:extLst>
              </a:tr>
            </a:tbl>
          </a:graphicData>
        </a:graphic>
      </p:graphicFrame>
      <p:sp>
        <p:nvSpPr>
          <p:cNvPr id="4" name="Textfeld 3"/>
          <p:cNvSpPr txBox="1"/>
          <p:nvPr/>
        </p:nvSpPr>
        <p:spPr>
          <a:xfrm>
            <a:off x="5292080" y="2276872"/>
            <a:ext cx="2808312" cy="2677656"/>
          </a:xfrm>
          <a:prstGeom prst="rect">
            <a:avLst/>
          </a:prstGeom>
          <a:noFill/>
        </p:spPr>
        <p:txBody>
          <a:bodyPr wrap="square" rtlCol="0">
            <a:spAutoFit/>
          </a:bodyPr>
          <a:lstStyle/>
          <a:p>
            <a:pPr marL="285750" indent="-285750">
              <a:buFontTx/>
              <a:buChar char="-"/>
            </a:pPr>
            <a:r>
              <a:rPr lang="de-DE" sz="2400" b="1" dirty="0" smtClean="0"/>
              <a:t>Nie</a:t>
            </a:r>
          </a:p>
          <a:p>
            <a:pPr marL="285750" indent="-285750">
              <a:buFontTx/>
              <a:buChar char="-"/>
            </a:pPr>
            <a:endParaRPr lang="de-DE" sz="1200" b="1" dirty="0" smtClean="0"/>
          </a:p>
          <a:p>
            <a:pPr marL="285750" indent="-285750">
              <a:buFontTx/>
              <a:buChar char="-"/>
            </a:pPr>
            <a:r>
              <a:rPr lang="de-DE" sz="2400" b="1" dirty="0" smtClean="0"/>
              <a:t>Selten</a:t>
            </a:r>
          </a:p>
          <a:p>
            <a:pPr marL="285750" indent="-285750">
              <a:buFontTx/>
              <a:buChar char="-"/>
            </a:pPr>
            <a:endParaRPr lang="de-DE" sz="1200" b="1" dirty="0" smtClean="0"/>
          </a:p>
          <a:p>
            <a:pPr marL="285750" indent="-285750">
              <a:buFontTx/>
              <a:buChar char="-"/>
            </a:pPr>
            <a:r>
              <a:rPr lang="de-DE" sz="2400" b="1" dirty="0" smtClean="0"/>
              <a:t>Gelegentlich</a:t>
            </a:r>
          </a:p>
          <a:p>
            <a:pPr marL="285750" indent="-285750">
              <a:buFontTx/>
              <a:buChar char="-"/>
            </a:pPr>
            <a:endParaRPr lang="de-DE" sz="1200" b="1" dirty="0" smtClean="0"/>
          </a:p>
          <a:p>
            <a:pPr marL="285750" indent="-285750">
              <a:buFontTx/>
              <a:buChar char="-"/>
            </a:pPr>
            <a:r>
              <a:rPr lang="de-DE" sz="2400" b="1" dirty="0" smtClean="0"/>
              <a:t>Oft</a:t>
            </a:r>
          </a:p>
          <a:p>
            <a:pPr marL="285750" indent="-285750">
              <a:buFontTx/>
              <a:buChar char="-"/>
            </a:pPr>
            <a:endParaRPr lang="de-DE" sz="1200" b="1" dirty="0" smtClean="0"/>
          </a:p>
          <a:p>
            <a:pPr marL="285750" indent="-285750">
              <a:buFontTx/>
              <a:buChar char="-"/>
            </a:pPr>
            <a:r>
              <a:rPr lang="de-DE" sz="2400" b="1" dirty="0" smtClean="0"/>
              <a:t>Sehr oft</a:t>
            </a:r>
            <a:endParaRPr lang="de-CH" sz="2400" b="1" dirty="0"/>
          </a:p>
        </p:txBody>
      </p:sp>
    </p:spTree>
    <p:extLst>
      <p:ext uri="{BB962C8B-B14F-4D97-AF65-F5344CB8AC3E}">
        <p14:creationId xmlns:p14="http://schemas.microsoft.com/office/powerpoint/2010/main" val="3020771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graphicFrame>
        <p:nvGraphicFramePr>
          <p:cNvPr id="10" name="Inhaltsplatzhalter 9"/>
          <p:cNvGraphicFramePr>
            <a:graphicFrameLocks noGrp="1"/>
          </p:cNvGraphicFramePr>
          <p:nvPr>
            <p:ph idx="1"/>
            <p:extLst>
              <p:ext uri="{D42A27DB-BD31-4B8C-83A1-F6EECF244321}">
                <p14:modId xmlns:p14="http://schemas.microsoft.com/office/powerpoint/2010/main" val="2093978653"/>
              </p:ext>
            </p:extLst>
          </p:nvPr>
        </p:nvGraphicFramePr>
        <p:xfrm>
          <a:off x="0" y="1721773"/>
          <a:ext cx="9036496" cy="5136227"/>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Religiöse Erfahrung (Religionsmonitor)</a:t>
            </a:r>
          </a:p>
        </p:txBody>
      </p:sp>
      <p:graphicFrame>
        <p:nvGraphicFramePr>
          <p:cNvPr id="12" name="Tabelle 11"/>
          <p:cNvGraphicFramePr>
            <a:graphicFrameLocks noGrp="1"/>
          </p:cNvGraphicFramePr>
          <p:nvPr>
            <p:extLst/>
          </p:nvPr>
        </p:nvGraphicFramePr>
        <p:xfrm>
          <a:off x="0" y="980728"/>
          <a:ext cx="9144000" cy="741045"/>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val="20000"/>
                    </a:ext>
                  </a:extLst>
                </a:gridCol>
              </a:tblGrid>
              <a:tr h="3600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2400" i="1" u="none" strike="noStrike" dirty="0" smtClean="0">
                          <a:effectLst/>
                        </a:rPr>
                        <a:t>Wie oft erleben Sie Situationen, in denen Sie das Gefühl</a:t>
                      </a:r>
                      <a:r>
                        <a:rPr lang="de-DE" sz="2400" i="1" u="none" strike="noStrike" baseline="0" dirty="0" smtClean="0">
                          <a:effectLst/>
                        </a:rPr>
                        <a:t> haben, dass Gott oder etwas Göttliches in Ihr Leben eingreift?     </a:t>
                      </a:r>
                      <a:endParaRPr lang="en-US" sz="2400" dirty="0" smtClean="0"/>
                    </a:p>
                  </a:txBody>
                  <a:tcPr marL="9525" marR="9525" marT="9525" marB="0" anchor="b"/>
                </a:tc>
                <a:extLst>
                  <a:ext uri="{0D108BD9-81ED-4DB2-BD59-A6C34878D82A}">
                    <a16:rowId xmlns:a16="http://schemas.microsoft.com/office/drawing/2014/main" val="10000"/>
                  </a:ext>
                </a:extLst>
              </a:tr>
            </a:tbl>
          </a:graphicData>
        </a:graphic>
      </p:graphicFrame>
      <p:sp>
        <p:nvSpPr>
          <p:cNvPr id="6" name="Textfeld 5"/>
          <p:cNvSpPr txBox="1"/>
          <p:nvPr/>
        </p:nvSpPr>
        <p:spPr>
          <a:xfrm>
            <a:off x="5004048" y="2564904"/>
            <a:ext cx="4248472" cy="3785652"/>
          </a:xfrm>
          <a:prstGeom prst="rect">
            <a:avLst/>
          </a:prstGeom>
          <a:solidFill>
            <a:schemeClr val="bg1"/>
          </a:solidFill>
        </p:spPr>
        <p:txBody>
          <a:bodyPr wrap="square" rtlCol="0">
            <a:spAutoFit/>
          </a:bodyPr>
          <a:lstStyle/>
          <a:p>
            <a:endParaRPr lang="de-DE" sz="2400" b="1" dirty="0"/>
          </a:p>
          <a:p>
            <a:endParaRPr lang="de-DE" sz="2400" b="1" dirty="0" smtClean="0"/>
          </a:p>
          <a:p>
            <a:endParaRPr lang="de-DE" sz="2400" b="1" dirty="0"/>
          </a:p>
          <a:p>
            <a:endParaRPr lang="de-DE" sz="2400" b="1" dirty="0" smtClean="0"/>
          </a:p>
          <a:p>
            <a:endParaRPr lang="de-DE" sz="2400" b="1" dirty="0"/>
          </a:p>
          <a:p>
            <a:endParaRPr lang="de-DE" sz="2400" b="1" dirty="0" smtClean="0"/>
          </a:p>
          <a:p>
            <a:endParaRPr lang="de-DE" sz="2400" b="1" dirty="0"/>
          </a:p>
          <a:p>
            <a:endParaRPr lang="de-DE" sz="2400" b="1" dirty="0" smtClean="0"/>
          </a:p>
          <a:p>
            <a:endParaRPr lang="de-DE" sz="2400" b="1" dirty="0"/>
          </a:p>
          <a:p>
            <a:endParaRPr lang="de-DE" sz="2400" b="1" dirty="0" smtClean="0"/>
          </a:p>
        </p:txBody>
      </p:sp>
    </p:spTree>
    <p:extLst>
      <p:ext uri="{BB962C8B-B14F-4D97-AF65-F5344CB8AC3E}">
        <p14:creationId xmlns:p14="http://schemas.microsoft.com/office/powerpoint/2010/main" val="38873215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graphicFrame>
        <p:nvGraphicFramePr>
          <p:cNvPr id="10" name="Inhaltsplatzhalter 9"/>
          <p:cNvGraphicFramePr>
            <a:graphicFrameLocks noGrp="1"/>
          </p:cNvGraphicFramePr>
          <p:nvPr>
            <p:ph idx="1"/>
            <p:extLst/>
          </p:nvPr>
        </p:nvGraphicFramePr>
        <p:xfrm>
          <a:off x="0" y="1721773"/>
          <a:ext cx="9036496" cy="5136227"/>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Religiöse Erfahrung (Religionsmonitor)</a:t>
            </a:r>
          </a:p>
        </p:txBody>
      </p:sp>
      <p:graphicFrame>
        <p:nvGraphicFramePr>
          <p:cNvPr id="12" name="Tabelle 11"/>
          <p:cNvGraphicFramePr>
            <a:graphicFrameLocks noGrp="1"/>
          </p:cNvGraphicFramePr>
          <p:nvPr>
            <p:extLst/>
          </p:nvPr>
        </p:nvGraphicFramePr>
        <p:xfrm>
          <a:off x="0" y="980728"/>
          <a:ext cx="9144000" cy="741045"/>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val="20000"/>
                    </a:ext>
                  </a:extLst>
                </a:gridCol>
              </a:tblGrid>
              <a:tr h="3600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2400" i="1" u="none" strike="noStrike" dirty="0" smtClean="0">
                          <a:effectLst/>
                        </a:rPr>
                        <a:t>Wie oft erleben Sie Situationen, in denen Sie das Gefühl</a:t>
                      </a:r>
                      <a:r>
                        <a:rPr lang="de-DE" sz="2400" i="1" u="none" strike="noStrike" baseline="0" dirty="0" smtClean="0">
                          <a:effectLst/>
                        </a:rPr>
                        <a:t> haben, dass Gott oder etwas Göttliches in Ihr Leben eingreift?     </a:t>
                      </a:r>
                      <a:endParaRPr lang="en-US" sz="2400" dirty="0" smtClean="0"/>
                    </a:p>
                  </a:txBody>
                  <a:tcPr marL="9525" marR="9525" marT="9525" marB="0" anchor="b"/>
                </a:tc>
                <a:extLst>
                  <a:ext uri="{0D108BD9-81ED-4DB2-BD59-A6C34878D82A}">
                    <a16:rowId xmlns:a16="http://schemas.microsoft.com/office/drawing/2014/main" val="10000"/>
                  </a:ext>
                </a:extLst>
              </a:tr>
            </a:tbl>
          </a:graphicData>
        </a:graphic>
      </p:graphicFrame>
      <p:sp>
        <p:nvSpPr>
          <p:cNvPr id="7" name="Textfeld 1"/>
          <p:cNvSpPr txBox="1"/>
          <p:nvPr/>
        </p:nvSpPr>
        <p:spPr>
          <a:xfrm>
            <a:off x="2267744" y="2708920"/>
            <a:ext cx="864096"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2400" b="1" dirty="0" smtClean="0"/>
              <a:t>73%</a:t>
            </a:r>
            <a:endParaRPr lang="de-CH" sz="2400" b="1" dirty="0"/>
          </a:p>
        </p:txBody>
      </p:sp>
      <p:sp>
        <p:nvSpPr>
          <p:cNvPr id="8" name="Textfeld 1"/>
          <p:cNvSpPr txBox="1"/>
          <p:nvPr/>
        </p:nvSpPr>
        <p:spPr>
          <a:xfrm>
            <a:off x="6516216" y="2276872"/>
            <a:ext cx="864096"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2400" b="1" dirty="0"/>
              <a:t>8</a:t>
            </a:r>
            <a:r>
              <a:rPr lang="de-DE" sz="2400" b="1" dirty="0" smtClean="0"/>
              <a:t>3%</a:t>
            </a:r>
            <a:endParaRPr lang="de-CH" sz="2400" b="1" dirty="0"/>
          </a:p>
        </p:txBody>
      </p:sp>
    </p:spTree>
    <p:extLst>
      <p:ext uri="{BB962C8B-B14F-4D97-AF65-F5344CB8AC3E}">
        <p14:creationId xmlns:p14="http://schemas.microsoft.com/office/powerpoint/2010/main" val="2013874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DE" sz="7200" b="1" dirty="0"/>
              <a:t>Thesen zur Zukunft </a:t>
            </a:r>
            <a:br>
              <a:rPr lang="de-DE" sz="7200" b="1" dirty="0"/>
            </a:br>
            <a:r>
              <a:rPr lang="de-DE" sz="7200" b="1" dirty="0"/>
              <a:t>der Kirchen </a:t>
            </a:r>
            <a:r>
              <a:rPr lang="de-DE" sz="7200" b="1" dirty="0" smtClean="0"/>
              <a:t/>
            </a:r>
            <a:br>
              <a:rPr lang="de-DE" sz="7200" b="1" dirty="0" smtClean="0"/>
            </a:br>
            <a:r>
              <a:rPr lang="de-DE" sz="7200" b="1" dirty="0" smtClean="0"/>
              <a:t>in </a:t>
            </a:r>
            <a:r>
              <a:rPr lang="de-DE" sz="7200" b="1" dirty="0"/>
              <a:t>der Schweiz</a:t>
            </a:r>
          </a:p>
        </p:txBody>
      </p:sp>
    </p:spTree>
    <p:extLst>
      <p:ext uri="{BB962C8B-B14F-4D97-AF65-F5344CB8AC3E}">
        <p14:creationId xmlns:p14="http://schemas.microsoft.com/office/powerpoint/2010/main" val="1205444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0" lvl="0" indent="0">
              <a:spcAft>
                <a:spcPts val="1800"/>
              </a:spcAft>
              <a:buNone/>
            </a:pPr>
            <a:endParaRPr lang="de-CH" sz="2600" dirty="0"/>
          </a:p>
        </p:txBody>
      </p:sp>
    </p:spTree>
    <p:extLst>
      <p:ext uri="{BB962C8B-B14F-4D97-AF65-F5344CB8AC3E}">
        <p14:creationId xmlns:p14="http://schemas.microsoft.com/office/powerpoint/2010/main" val="4257946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514350" lvl="0" indent="-514350">
              <a:spcAft>
                <a:spcPts val="1800"/>
              </a:spcAft>
              <a:buFont typeface="+mj-lt"/>
              <a:buAutoNum type="arabicPeriod"/>
            </a:pPr>
            <a:r>
              <a:rPr lang="de-CH" sz="2800" b="1" dirty="0" smtClean="0"/>
              <a:t>Die </a:t>
            </a:r>
            <a:r>
              <a:rPr lang="de-CH" sz="2800" b="1" dirty="0"/>
              <a:t>religiöse Individualisierung schreitet voran</a:t>
            </a:r>
            <a:r>
              <a:rPr lang="de-CH" sz="2800" dirty="0"/>
              <a:t> </a:t>
            </a:r>
            <a:r>
              <a:rPr lang="de-CH" sz="2800" dirty="0" smtClean="0"/>
              <a:t/>
            </a:r>
            <a:br>
              <a:rPr lang="de-CH" sz="2800" dirty="0" smtClean="0"/>
            </a:br>
            <a:r>
              <a:rPr lang="de-CH" sz="2600" dirty="0" smtClean="0">
                <a:sym typeface="Wingdings" panose="05000000000000000000" pitchFamily="2" charset="2"/>
              </a:rPr>
              <a:t> </a:t>
            </a:r>
            <a:r>
              <a:rPr lang="de-CH" sz="2600" dirty="0" smtClean="0"/>
              <a:t>Menschen </a:t>
            </a:r>
            <a:r>
              <a:rPr lang="de-CH" sz="2600" dirty="0"/>
              <a:t>pochen zunehmend auf ihre </a:t>
            </a:r>
            <a:r>
              <a:rPr lang="de-CH" sz="2600" dirty="0" smtClean="0"/>
              <a:t>Eigenständigkeit</a:t>
            </a:r>
            <a:endParaRPr lang="de-CH" sz="2600" dirty="0"/>
          </a:p>
        </p:txBody>
      </p:sp>
    </p:spTree>
    <p:extLst>
      <p:ext uri="{BB962C8B-B14F-4D97-AF65-F5344CB8AC3E}">
        <p14:creationId xmlns:p14="http://schemas.microsoft.com/office/powerpoint/2010/main" val="2408425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514350" lvl="0" indent="-514350">
              <a:spcAft>
                <a:spcPts val="1800"/>
              </a:spcAft>
              <a:buFont typeface="+mj-lt"/>
              <a:buAutoNum type="arabicPeriod"/>
            </a:pPr>
            <a:r>
              <a:rPr lang="de-CH" sz="2800" b="1" dirty="0" smtClean="0"/>
              <a:t>Die </a:t>
            </a:r>
            <a:r>
              <a:rPr lang="de-CH" sz="2800" b="1" dirty="0"/>
              <a:t>religiöse Individualisierung schreitet voran</a:t>
            </a:r>
            <a:r>
              <a:rPr lang="de-CH" sz="2800" dirty="0"/>
              <a:t> </a:t>
            </a:r>
            <a:r>
              <a:rPr lang="de-CH" sz="2800" dirty="0" smtClean="0"/>
              <a:t/>
            </a:r>
            <a:br>
              <a:rPr lang="de-CH" sz="2800" dirty="0" smtClean="0"/>
            </a:br>
            <a:r>
              <a:rPr lang="de-CH" sz="2600" dirty="0" smtClean="0">
                <a:sym typeface="Wingdings" panose="05000000000000000000" pitchFamily="2" charset="2"/>
              </a:rPr>
              <a:t> </a:t>
            </a:r>
            <a:r>
              <a:rPr lang="de-CH" sz="2600" dirty="0" smtClean="0"/>
              <a:t>Menschen </a:t>
            </a:r>
            <a:r>
              <a:rPr lang="de-CH" sz="2600" dirty="0"/>
              <a:t>pochen zunehmend auf ihre Eigenständigkeit</a:t>
            </a:r>
          </a:p>
          <a:p>
            <a:pPr marL="514350" indent="-514350">
              <a:spcAft>
                <a:spcPts val="1800"/>
              </a:spcAft>
              <a:buFont typeface="+mj-lt"/>
              <a:buAutoNum type="arabicPeriod"/>
            </a:pPr>
            <a:r>
              <a:rPr lang="de-CH" sz="2800" b="1" dirty="0" smtClean="0"/>
              <a:t>Bleibende </a:t>
            </a:r>
            <a:r>
              <a:rPr lang="de-CH" sz="2800" b="1" dirty="0"/>
              <a:t>religiöse Resonanzfähigkeit der </a:t>
            </a:r>
            <a:r>
              <a:rPr lang="de-CH" sz="2800" b="1" dirty="0" smtClean="0"/>
              <a:t>Menschen</a:t>
            </a:r>
            <a:r>
              <a:rPr lang="de-CH" sz="2800" dirty="0"/>
              <a:t/>
            </a:r>
            <a:br>
              <a:rPr lang="de-CH" sz="2800" dirty="0"/>
            </a:br>
            <a:r>
              <a:rPr lang="de-CH" sz="2600" dirty="0" smtClean="0">
                <a:sym typeface="Wingdings" panose="05000000000000000000" pitchFamily="2" charset="2"/>
              </a:rPr>
              <a:t> Glaube an </a:t>
            </a:r>
            <a:r>
              <a:rPr lang="de-CH" sz="2600" dirty="0" smtClean="0"/>
              <a:t>religiös-spirituelle Konzepte </a:t>
            </a:r>
            <a:br>
              <a:rPr lang="de-CH" sz="2600" dirty="0" smtClean="0"/>
            </a:br>
            <a:r>
              <a:rPr lang="de-CH" sz="2600" dirty="0" smtClean="0"/>
              <a:t>	und religiöse 	Erfahrungen bleiben</a:t>
            </a:r>
            <a:endParaRPr lang="de-CH" sz="2600" dirty="0"/>
          </a:p>
        </p:txBody>
      </p:sp>
    </p:spTree>
    <p:extLst>
      <p:ext uri="{BB962C8B-B14F-4D97-AF65-F5344CB8AC3E}">
        <p14:creationId xmlns:p14="http://schemas.microsoft.com/office/powerpoint/2010/main" val="1736805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Unsere Gegenwart </a:t>
            </a:r>
            <a:br>
              <a:rPr lang="de-CH" sz="7200" b="1" dirty="0" smtClean="0"/>
            </a:br>
            <a:r>
              <a:rPr lang="de-CH" sz="7200" b="1" dirty="0" smtClean="0"/>
              <a:t>im Kontext der Geschichte</a:t>
            </a:r>
            <a:endParaRPr lang="de-DE" sz="5400" b="1" i="1" u="sng" dirty="0" smtClean="0">
              <a:solidFill>
                <a:schemeClr val="tx1"/>
              </a:solidFill>
              <a:latin typeface="+mn-lt"/>
            </a:endParaRPr>
          </a:p>
        </p:txBody>
      </p:sp>
    </p:spTree>
    <p:extLst>
      <p:ext uri="{BB962C8B-B14F-4D97-AF65-F5344CB8AC3E}">
        <p14:creationId xmlns:p14="http://schemas.microsoft.com/office/powerpoint/2010/main" val="2707141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514350" lvl="0" indent="-514350">
              <a:spcAft>
                <a:spcPts val="1800"/>
              </a:spcAft>
              <a:buFont typeface="+mj-lt"/>
              <a:buAutoNum type="arabicPeriod"/>
            </a:pPr>
            <a:r>
              <a:rPr lang="de-CH" sz="2800" b="1" dirty="0" smtClean="0"/>
              <a:t>Die </a:t>
            </a:r>
            <a:r>
              <a:rPr lang="de-CH" sz="2800" b="1" dirty="0"/>
              <a:t>religiöse Individualisierung schreitet voran</a:t>
            </a:r>
            <a:r>
              <a:rPr lang="de-CH" sz="2800" dirty="0"/>
              <a:t> </a:t>
            </a:r>
            <a:r>
              <a:rPr lang="de-CH" sz="2800" dirty="0" smtClean="0"/>
              <a:t/>
            </a:r>
            <a:br>
              <a:rPr lang="de-CH" sz="2800" dirty="0" smtClean="0"/>
            </a:br>
            <a:r>
              <a:rPr lang="de-CH" sz="2600" dirty="0" smtClean="0">
                <a:sym typeface="Wingdings" panose="05000000000000000000" pitchFamily="2" charset="2"/>
              </a:rPr>
              <a:t> </a:t>
            </a:r>
            <a:r>
              <a:rPr lang="de-CH" sz="2600" dirty="0" smtClean="0"/>
              <a:t>Menschen </a:t>
            </a:r>
            <a:r>
              <a:rPr lang="de-CH" sz="2600" dirty="0"/>
              <a:t>pochen zunehmend auf ihre </a:t>
            </a:r>
            <a:r>
              <a:rPr lang="de-CH" sz="2600" dirty="0" smtClean="0"/>
              <a:t>Autonomie</a:t>
            </a:r>
            <a:endParaRPr lang="de-CH" sz="2600" dirty="0"/>
          </a:p>
          <a:p>
            <a:pPr marL="514350" indent="-514350">
              <a:spcAft>
                <a:spcPts val="1800"/>
              </a:spcAft>
              <a:buFont typeface="+mj-lt"/>
              <a:buAutoNum type="arabicPeriod"/>
            </a:pPr>
            <a:r>
              <a:rPr lang="de-CH" sz="2800" b="1" dirty="0" smtClean="0"/>
              <a:t>Bleibende </a:t>
            </a:r>
            <a:r>
              <a:rPr lang="de-CH" sz="2800" b="1" dirty="0"/>
              <a:t>religiöse Resonanzfähigkeit der </a:t>
            </a:r>
            <a:r>
              <a:rPr lang="de-CH" sz="2800" b="1" dirty="0" smtClean="0"/>
              <a:t>Menschen</a:t>
            </a:r>
            <a:r>
              <a:rPr lang="de-CH" sz="2800" dirty="0"/>
              <a:t/>
            </a:r>
            <a:br>
              <a:rPr lang="de-CH" sz="2800" dirty="0"/>
            </a:br>
            <a:r>
              <a:rPr lang="de-CH" sz="2600" dirty="0" smtClean="0">
                <a:sym typeface="Wingdings" panose="05000000000000000000" pitchFamily="2" charset="2"/>
              </a:rPr>
              <a:t> </a:t>
            </a:r>
            <a:r>
              <a:rPr lang="de-CH" sz="2600" dirty="0">
                <a:sym typeface="Wingdings" panose="05000000000000000000" pitchFamily="2" charset="2"/>
              </a:rPr>
              <a:t>Glaube an </a:t>
            </a:r>
            <a:r>
              <a:rPr lang="de-CH" sz="2600" dirty="0"/>
              <a:t>religiös-spirituelle Konzepte </a:t>
            </a:r>
            <a:br>
              <a:rPr lang="de-CH" sz="2600" dirty="0"/>
            </a:br>
            <a:r>
              <a:rPr lang="de-CH" sz="2600" dirty="0"/>
              <a:t>	und religiöse 	Erfahrungen </a:t>
            </a:r>
            <a:r>
              <a:rPr lang="de-CH" sz="2600" dirty="0" smtClean="0"/>
              <a:t>bleiben</a:t>
            </a:r>
            <a:endParaRPr lang="de-CH" sz="2600" dirty="0"/>
          </a:p>
          <a:p>
            <a:pPr marL="514350" lvl="0" indent="-514350">
              <a:buFont typeface="+mj-lt"/>
              <a:buAutoNum type="arabicPeriod"/>
            </a:pPr>
            <a:r>
              <a:rPr lang="de-CH" sz="2800" b="1" dirty="0"/>
              <a:t>Zukunftsmodell «dienende Kirche»</a:t>
            </a:r>
            <a:r>
              <a:rPr lang="de-CH" sz="2800" dirty="0"/>
              <a:t> </a:t>
            </a:r>
            <a:r>
              <a:rPr lang="de-CH" sz="2800" dirty="0" smtClean="0"/>
              <a:t/>
            </a:r>
            <a:br>
              <a:rPr lang="de-CH" sz="2800" dirty="0" smtClean="0"/>
            </a:br>
            <a:r>
              <a:rPr lang="de-CH" sz="2800" dirty="0" smtClean="0">
                <a:sym typeface="Wingdings" panose="05000000000000000000" pitchFamily="2" charset="2"/>
              </a:rPr>
              <a:t> </a:t>
            </a:r>
            <a:r>
              <a:rPr lang="de-CH" sz="2600" dirty="0" smtClean="0"/>
              <a:t>Organisationen</a:t>
            </a:r>
            <a:r>
              <a:rPr lang="de-CH" sz="2600" dirty="0"/>
              <a:t>, die sich als «dienende Kirchen» verstehen, </a:t>
            </a:r>
            <a:r>
              <a:rPr lang="de-CH" sz="2600" dirty="0" smtClean="0"/>
              <a:t>	 haben eine </a:t>
            </a:r>
            <a:r>
              <a:rPr lang="de-CH" sz="2600" dirty="0"/>
              <a:t>grosse </a:t>
            </a:r>
            <a:r>
              <a:rPr lang="de-CH" sz="2600" dirty="0" smtClean="0"/>
              <a:t>Zukunft</a:t>
            </a:r>
            <a:endParaRPr lang="de-CH" sz="2600" dirty="0"/>
          </a:p>
        </p:txBody>
      </p:sp>
    </p:spTree>
    <p:extLst>
      <p:ext uri="{BB962C8B-B14F-4D97-AF65-F5344CB8AC3E}">
        <p14:creationId xmlns:p14="http://schemas.microsoft.com/office/powerpoint/2010/main" val="2654016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lstStyle/>
          <a:p>
            <a:r>
              <a:rPr lang="de-DE" sz="5400" b="1" dirty="0" smtClean="0"/>
              <a:t>Vielen Dank </a:t>
            </a:r>
            <a:br>
              <a:rPr lang="de-DE" sz="5400" b="1" dirty="0" smtClean="0"/>
            </a:br>
            <a:r>
              <a:rPr lang="de-DE" sz="5400" b="1" dirty="0" smtClean="0"/>
              <a:t>für Ihre Aufmerksamkeit!</a:t>
            </a:r>
            <a:endParaRPr lang="de-DE" b="1" i="1" u="sng" dirty="0" smtClean="0">
              <a:solidFill>
                <a:schemeClr val="tx1"/>
              </a:solidFill>
              <a:latin typeface="+mn-lt"/>
            </a:endParaRPr>
          </a:p>
        </p:txBody>
      </p:sp>
    </p:spTree>
    <p:extLst>
      <p:ext uri="{BB962C8B-B14F-4D97-AF65-F5344CB8AC3E}">
        <p14:creationId xmlns:p14="http://schemas.microsoft.com/office/powerpoint/2010/main" val="3748802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5406" y="1772816"/>
            <a:ext cx="8747184" cy="3910608"/>
            <a:chOff x="-274034" y="0"/>
            <a:chExt cx="5833006" cy="1219392"/>
          </a:xfrm>
        </p:grpSpPr>
        <p:sp>
          <p:nvSpPr>
            <p:cNvPr id="5" name="Textfeld 23"/>
            <p:cNvSpPr txBox="1">
              <a:spLocks/>
            </p:cNvSpPr>
            <p:nvPr/>
          </p:nvSpPr>
          <p:spPr>
            <a:xfrm>
              <a:off x="0" y="714375"/>
              <a:ext cx="2602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800 Jahre </a:t>
              </a:r>
              <a:br>
                <a:rPr lang="de-DE" sz="2000" b="1" dirty="0">
                  <a:solidFill>
                    <a:srgbClr val="000000"/>
                  </a:solidFill>
                  <a:effectLst/>
                  <a:latin typeface="Georgia"/>
                  <a:ea typeface="Arial Unicode MS"/>
                  <a:cs typeface="Arial Unicode MS"/>
                </a:rPr>
              </a:br>
              <a:r>
                <a:rPr lang="de-DE" sz="2000" b="1" dirty="0">
                  <a:solidFill>
                    <a:srgbClr val="000000"/>
                  </a:solidFill>
                  <a:effectLst/>
                  <a:latin typeface="Georgia"/>
                  <a:ea typeface="Arial Unicode MS"/>
                  <a:cs typeface="Arial Unicode MS"/>
                </a:rPr>
                <a:t>katholisches Monopol</a:t>
              </a:r>
              <a:endParaRPr lang="en-US" sz="2000" dirty="0">
                <a:solidFill>
                  <a:srgbClr val="000000"/>
                </a:solidFill>
                <a:effectLst/>
                <a:latin typeface="Georgia"/>
                <a:ea typeface="Arial Unicode MS"/>
                <a:cs typeface="Arial Unicode MS"/>
              </a:endParaRPr>
            </a:p>
          </p:txBody>
        </p:sp>
        <p:sp>
          <p:nvSpPr>
            <p:cNvPr id="6" name="Textfeld 24"/>
            <p:cNvSpPr txBox="1">
              <a:spLocks/>
            </p:cNvSpPr>
            <p:nvPr/>
          </p:nvSpPr>
          <p:spPr>
            <a:xfrm>
              <a:off x="2819400" y="714375"/>
              <a:ext cx="1378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450 Jahre </a:t>
              </a:r>
              <a:r>
                <a:rPr lang="de-DE" sz="2000" b="1" dirty="0" err="1">
                  <a:solidFill>
                    <a:srgbClr val="000000"/>
                  </a:solidFill>
                  <a:effectLst/>
                  <a:latin typeface="Georgia"/>
                  <a:ea typeface="Arial Unicode MS"/>
                  <a:cs typeface="Arial Unicode MS"/>
                </a:rPr>
                <a:t>ref</a:t>
              </a:r>
              <a:r>
                <a:rPr lang="de-DE" sz="2000" b="1" dirty="0">
                  <a:solidFill>
                    <a:srgbClr val="000000"/>
                  </a:solidFill>
                  <a:effectLst/>
                  <a:latin typeface="Georgia"/>
                  <a:ea typeface="Arial Unicode MS"/>
                  <a:cs typeface="Arial Unicode MS"/>
                </a:rPr>
                <a:t>/</a:t>
              </a:r>
              <a:r>
                <a:rPr lang="de-DE" sz="2000" b="1" dirty="0" err="1">
                  <a:solidFill>
                    <a:srgbClr val="000000"/>
                  </a:solidFill>
                  <a:effectLst/>
                  <a:latin typeface="Georgia"/>
                  <a:ea typeface="Arial Unicode MS"/>
                  <a:cs typeface="Arial Unicode MS"/>
                </a:rPr>
                <a:t>rk</a:t>
              </a:r>
              <a:r>
                <a:rPr lang="de-DE" sz="2000" b="1" dirty="0">
                  <a:solidFill>
                    <a:srgbClr val="000000"/>
                  </a:solidFill>
                  <a:effectLst/>
                  <a:latin typeface="Georgia"/>
                  <a:ea typeface="Arial Unicode MS"/>
                  <a:cs typeface="Arial Unicode MS"/>
                </a:rPr>
                <a:t> Duopol</a:t>
              </a:r>
              <a:endParaRPr lang="en-US" sz="2000" dirty="0">
                <a:solidFill>
                  <a:srgbClr val="000000"/>
                </a:solidFill>
                <a:effectLst/>
                <a:latin typeface="Georgia"/>
                <a:ea typeface="Arial Unicode MS"/>
                <a:cs typeface="Arial Unicode MS"/>
              </a:endParaRPr>
            </a:p>
          </p:txBody>
        </p:sp>
        <p:sp>
          <p:nvSpPr>
            <p:cNvPr id="7" name="Textfeld 26"/>
            <p:cNvSpPr txBox="1">
              <a:spLocks/>
            </p:cNvSpPr>
            <p:nvPr/>
          </p:nvSpPr>
          <p:spPr>
            <a:xfrm>
              <a:off x="4305300" y="714217"/>
              <a:ext cx="1253672" cy="450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Bef>
                  <a:spcPts val="1500"/>
                </a:spcBef>
                <a:spcAft>
                  <a:spcPts val="595"/>
                </a:spcAft>
              </a:pPr>
              <a:r>
                <a:rPr lang="de-DE" sz="2000" b="1" dirty="0" smtClean="0">
                  <a:solidFill>
                    <a:srgbClr val="000000"/>
                  </a:solidFill>
                  <a:effectLst/>
                  <a:latin typeface="Georgia"/>
                  <a:ea typeface="Arial Unicode MS"/>
                  <a:cs typeface="Arial Unicode MS"/>
                </a:rPr>
                <a:t>X </a:t>
              </a:r>
              <a:endParaRPr lang="en-US" sz="2000" dirty="0">
                <a:solidFill>
                  <a:srgbClr val="000000"/>
                </a:solidFill>
                <a:effectLst/>
                <a:latin typeface="Georgia"/>
                <a:ea typeface="Arial Unicode MS"/>
                <a:cs typeface="Arial Unicode MS"/>
              </a:endParaRPr>
            </a:p>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p:txBody>
        </p:sp>
        <p:sp>
          <p:nvSpPr>
            <p:cNvPr id="8" name="Textfeld 1"/>
            <p:cNvSpPr txBox="1"/>
            <p:nvPr/>
          </p:nvSpPr>
          <p:spPr>
            <a:xfrm>
              <a:off x="-274034" y="0"/>
              <a:ext cx="1406175"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Christianisierung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(7.-9. Jh.)</a:t>
              </a:r>
              <a:endParaRPr lang="en-US" dirty="0">
                <a:solidFill>
                  <a:srgbClr val="000000"/>
                </a:solidFill>
                <a:effectLst/>
                <a:latin typeface="Georgia"/>
                <a:ea typeface="Arial Unicode MS"/>
                <a:cs typeface="Arial Unicode MS"/>
              </a:endParaRPr>
            </a:p>
          </p:txBody>
        </p:sp>
        <p:sp>
          <p:nvSpPr>
            <p:cNvPr id="9" name="Textfeld 2"/>
            <p:cNvSpPr txBox="1"/>
            <p:nvPr/>
          </p:nvSpPr>
          <p:spPr>
            <a:xfrm>
              <a:off x="2160814" y="0"/>
              <a:ext cx="1306800"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Reformation</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(16. Jh.)</a:t>
              </a:r>
              <a:endParaRPr lang="en-US" dirty="0">
                <a:solidFill>
                  <a:srgbClr val="000000"/>
                </a:solidFill>
                <a:effectLst/>
                <a:latin typeface="Georgia"/>
                <a:ea typeface="Arial Unicode MS"/>
                <a:cs typeface="Arial Unicode MS"/>
              </a:endParaRPr>
            </a:p>
          </p:txBody>
        </p:sp>
      </p:grpSp>
      <p:cxnSp>
        <p:nvCxnSpPr>
          <p:cNvPr id="17" name="Gerade Verbindung 16"/>
          <p:cNvCxnSpPr/>
          <p:nvPr/>
        </p:nvCxnSpPr>
        <p:spPr>
          <a:xfrm flipV="1">
            <a:off x="7020272" y="2636912"/>
            <a:ext cx="0" cy="1739860"/>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8" name="Textfeld 2"/>
          <p:cNvSpPr txBox="1"/>
          <p:nvPr/>
        </p:nvSpPr>
        <p:spPr>
          <a:xfrm>
            <a:off x="5924689" y="1700808"/>
            <a:ext cx="2247711" cy="111655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Modernisierung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Individualisierung</a:t>
            </a:r>
            <a:br>
              <a:rPr lang="de-DE" i="1" dirty="0" smtClean="0">
                <a:solidFill>
                  <a:srgbClr val="000000"/>
                </a:solidFill>
                <a:effectLst/>
                <a:latin typeface="Georgia"/>
                <a:ea typeface="Arial Unicode MS"/>
                <a:cs typeface="Arial Unicode MS"/>
              </a:rPr>
            </a:br>
            <a:r>
              <a:rPr lang="de-DE" i="1" dirty="0" smtClean="0">
                <a:solidFill>
                  <a:srgbClr val="000000"/>
                </a:solidFill>
                <a:latin typeface="Georgia"/>
                <a:ea typeface="Arial Unicode MS"/>
                <a:cs typeface="Arial Unicode MS"/>
              </a:rPr>
              <a:t>Migration</a:t>
            </a:r>
            <a:endParaRPr lang="en-US" dirty="0">
              <a:solidFill>
                <a:srgbClr val="000000"/>
              </a:solidFill>
              <a:effectLst/>
              <a:latin typeface="Georgia"/>
              <a:ea typeface="Arial Unicode MS"/>
              <a:cs typeface="Arial Unicode MS"/>
            </a:endParaRPr>
          </a:p>
        </p:txBody>
      </p:sp>
      <p:cxnSp>
        <p:nvCxnSpPr>
          <p:cNvPr id="19" name="Gerade Verbindung 18"/>
          <p:cNvCxnSpPr/>
          <p:nvPr/>
        </p:nvCxnSpPr>
        <p:spPr>
          <a:xfrm flipV="1">
            <a:off x="4499992" y="2924944"/>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V="1">
            <a:off x="899592" y="2852936"/>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2" name="Rectangle 2"/>
          <p:cNvSpPr>
            <a:spLocks noGrp="1" noChangeArrowheads="1"/>
          </p:cNvSpPr>
          <p:nvPr>
            <p:ph type="title"/>
          </p:nvPr>
        </p:nvSpPr>
        <p:spPr>
          <a:xfrm>
            <a:off x="0" y="0"/>
            <a:ext cx="9144000" cy="1412776"/>
          </a:xfrm>
          <a:solidFill>
            <a:schemeClr val="accent1">
              <a:lumMod val="60000"/>
              <a:lumOff val="40000"/>
            </a:schemeClr>
          </a:solidFill>
        </p:spPr>
        <p:txBody>
          <a:bodyPr lIns="36000" rIns="36000">
            <a:noAutofit/>
          </a:bodyPr>
          <a:lstStyle/>
          <a:p>
            <a:pPr>
              <a:defRPr/>
            </a:pPr>
            <a:r>
              <a:rPr lang="de-DE" b="1" dirty="0" smtClean="0"/>
              <a:t>Gegenwart: Epochale Transformation des religiösen Feldes in der Schweiz</a:t>
            </a:r>
            <a:endParaRPr lang="de-DE" b="1" dirty="0" smtClean="0">
              <a:solidFill>
                <a:schemeClr val="tx1"/>
              </a:solidFill>
              <a:latin typeface="+mn-lt"/>
            </a:endParaRPr>
          </a:p>
        </p:txBody>
      </p:sp>
      <p:sp>
        <p:nvSpPr>
          <p:cNvPr id="23" name="Pfeil nach rechts 22"/>
          <p:cNvSpPr/>
          <p:nvPr/>
        </p:nvSpPr>
        <p:spPr>
          <a:xfrm>
            <a:off x="0" y="5373216"/>
            <a:ext cx="8731778" cy="5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feld 23"/>
          <p:cNvSpPr txBox="1"/>
          <p:nvPr/>
        </p:nvSpPr>
        <p:spPr>
          <a:xfrm>
            <a:off x="2915816" y="5805264"/>
            <a:ext cx="3312368" cy="769441"/>
          </a:xfrm>
          <a:prstGeom prst="rect">
            <a:avLst/>
          </a:prstGeom>
          <a:noFill/>
        </p:spPr>
        <p:txBody>
          <a:bodyPr wrap="square" rtlCol="0">
            <a:spAutoFit/>
          </a:bodyPr>
          <a:lstStyle/>
          <a:p>
            <a:pPr algn="ctr"/>
            <a:r>
              <a:rPr lang="de-DE" sz="4400" b="1" dirty="0" smtClean="0">
                <a:solidFill>
                  <a:schemeClr val="accent1">
                    <a:lumMod val="75000"/>
                  </a:schemeClr>
                </a:solidFill>
              </a:rPr>
              <a:t>Zeitachse</a:t>
            </a:r>
            <a:endParaRPr lang="en-US" sz="4400" b="1" dirty="0">
              <a:solidFill>
                <a:schemeClr val="accent1">
                  <a:lumMod val="75000"/>
                </a:schemeClr>
              </a:solidFill>
            </a:endParaRPr>
          </a:p>
        </p:txBody>
      </p:sp>
      <p:sp>
        <p:nvSpPr>
          <p:cNvPr id="2" name="Textfeld 1"/>
          <p:cNvSpPr txBox="1"/>
          <p:nvPr/>
        </p:nvSpPr>
        <p:spPr>
          <a:xfrm>
            <a:off x="3923928" y="1700808"/>
            <a:ext cx="4896544" cy="3693319"/>
          </a:xfrm>
          <a:prstGeom prst="rect">
            <a:avLst/>
          </a:prstGeom>
          <a:solidFill>
            <a:schemeClr val="bg1"/>
          </a:solidFill>
        </p:spPr>
        <p:txBody>
          <a:bodyPr wrap="square" rtlCol="0">
            <a:spAutoFit/>
          </a:bodyPr>
          <a:lstStyle/>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2245388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5406" y="1772816"/>
            <a:ext cx="8747184" cy="3910608"/>
            <a:chOff x="-274034" y="0"/>
            <a:chExt cx="5833006" cy="1219392"/>
          </a:xfrm>
        </p:grpSpPr>
        <p:sp>
          <p:nvSpPr>
            <p:cNvPr id="5" name="Textfeld 23"/>
            <p:cNvSpPr txBox="1">
              <a:spLocks/>
            </p:cNvSpPr>
            <p:nvPr/>
          </p:nvSpPr>
          <p:spPr>
            <a:xfrm>
              <a:off x="104775" y="714375"/>
              <a:ext cx="2602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800 Jahre </a:t>
              </a:r>
              <a:br>
                <a:rPr lang="de-DE" sz="2000" b="1" dirty="0">
                  <a:solidFill>
                    <a:srgbClr val="000000"/>
                  </a:solidFill>
                  <a:effectLst/>
                  <a:latin typeface="Georgia"/>
                  <a:ea typeface="Arial Unicode MS"/>
                  <a:cs typeface="Arial Unicode MS"/>
                </a:rPr>
              </a:br>
              <a:r>
                <a:rPr lang="de-DE" sz="2000" b="1" dirty="0">
                  <a:solidFill>
                    <a:srgbClr val="000000"/>
                  </a:solidFill>
                  <a:effectLst/>
                  <a:latin typeface="Georgia"/>
                  <a:ea typeface="Arial Unicode MS"/>
                  <a:cs typeface="Arial Unicode MS"/>
                </a:rPr>
                <a:t>katholisches Monopol</a:t>
              </a:r>
              <a:endParaRPr lang="en-US" sz="2000" dirty="0">
                <a:solidFill>
                  <a:srgbClr val="000000"/>
                </a:solidFill>
                <a:effectLst/>
                <a:latin typeface="Georgia"/>
                <a:ea typeface="Arial Unicode MS"/>
                <a:cs typeface="Arial Unicode MS"/>
              </a:endParaRPr>
            </a:p>
          </p:txBody>
        </p:sp>
        <p:sp>
          <p:nvSpPr>
            <p:cNvPr id="6" name="Textfeld 24"/>
            <p:cNvSpPr txBox="1">
              <a:spLocks/>
            </p:cNvSpPr>
            <p:nvPr/>
          </p:nvSpPr>
          <p:spPr>
            <a:xfrm>
              <a:off x="2819400" y="714375"/>
              <a:ext cx="1378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450 Jahre </a:t>
              </a:r>
              <a:r>
                <a:rPr lang="de-DE" sz="2000" b="1" dirty="0" err="1">
                  <a:solidFill>
                    <a:srgbClr val="000000"/>
                  </a:solidFill>
                  <a:effectLst/>
                  <a:latin typeface="Georgia"/>
                  <a:ea typeface="Arial Unicode MS"/>
                  <a:cs typeface="Arial Unicode MS"/>
                </a:rPr>
                <a:t>ref</a:t>
              </a:r>
              <a:r>
                <a:rPr lang="de-DE" sz="2000" b="1" dirty="0">
                  <a:solidFill>
                    <a:srgbClr val="000000"/>
                  </a:solidFill>
                  <a:effectLst/>
                  <a:latin typeface="Georgia"/>
                  <a:ea typeface="Arial Unicode MS"/>
                  <a:cs typeface="Arial Unicode MS"/>
                </a:rPr>
                <a:t>/</a:t>
              </a:r>
              <a:r>
                <a:rPr lang="de-DE" sz="2000" b="1" dirty="0" err="1">
                  <a:solidFill>
                    <a:srgbClr val="000000"/>
                  </a:solidFill>
                  <a:effectLst/>
                  <a:latin typeface="Georgia"/>
                  <a:ea typeface="Arial Unicode MS"/>
                  <a:cs typeface="Arial Unicode MS"/>
                </a:rPr>
                <a:t>rk</a:t>
              </a:r>
              <a:r>
                <a:rPr lang="de-DE" sz="2000" b="1" dirty="0">
                  <a:solidFill>
                    <a:srgbClr val="000000"/>
                  </a:solidFill>
                  <a:effectLst/>
                  <a:latin typeface="Georgia"/>
                  <a:ea typeface="Arial Unicode MS"/>
                  <a:cs typeface="Arial Unicode MS"/>
                </a:rPr>
                <a:t> Duopol</a:t>
              </a:r>
              <a:endParaRPr lang="en-US" sz="2000" dirty="0">
                <a:solidFill>
                  <a:srgbClr val="000000"/>
                </a:solidFill>
                <a:effectLst/>
                <a:latin typeface="Georgia"/>
                <a:ea typeface="Arial Unicode MS"/>
                <a:cs typeface="Arial Unicode MS"/>
              </a:endParaRPr>
            </a:p>
          </p:txBody>
        </p:sp>
        <p:sp>
          <p:nvSpPr>
            <p:cNvPr id="7" name="Textfeld 26"/>
            <p:cNvSpPr txBox="1">
              <a:spLocks/>
            </p:cNvSpPr>
            <p:nvPr/>
          </p:nvSpPr>
          <p:spPr>
            <a:xfrm>
              <a:off x="4305300" y="714217"/>
              <a:ext cx="1253672" cy="450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Bef>
                  <a:spcPts val="1500"/>
                </a:spcBef>
                <a:spcAft>
                  <a:spcPts val="595"/>
                </a:spcAft>
              </a:pPr>
              <a:r>
                <a:rPr lang="de-DE" sz="2000" b="1" dirty="0" smtClean="0">
                  <a:solidFill>
                    <a:srgbClr val="000000"/>
                  </a:solidFill>
                  <a:effectLst/>
                  <a:latin typeface="Georgia"/>
                  <a:ea typeface="Arial Unicode MS"/>
                  <a:cs typeface="Arial Unicode MS"/>
                </a:rPr>
                <a:t>X </a:t>
              </a:r>
              <a:endParaRPr lang="en-US" sz="2000" dirty="0">
                <a:solidFill>
                  <a:srgbClr val="000000"/>
                </a:solidFill>
                <a:effectLst/>
                <a:latin typeface="Georgia"/>
                <a:ea typeface="Arial Unicode MS"/>
                <a:cs typeface="Arial Unicode MS"/>
              </a:endParaRPr>
            </a:p>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p:txBody>
        </p:sp>
        <p:sp>
          <p:nvSpPr>
            <p:cNvPr id="8" name="Textfeld 1"/>
            <p:cNvSpPr txBox="1"/>
            <p:nvPr/>
          </p:nvSpPr>
          <p:spPr>
            <a:xfrm>
              <a:off x="-274034" y="0"/>
              <a:ext cx="1406175"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Christianisierung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(7.-9. Jh.)</a:t>
              </a:r>
              <a:endParaRPr lang="en-US" dirty="0">
                <a:solidFill>
                  <a:srgbClr val="000000"/>
                </a:solidFill>
                <a:effectLst/>
                <a:latin typeface="Georgia"/>
                <a:ea typeface="Arial Unicode MS"/>
                <a:cs typeface="Arial Unicode MS"/>
              </a:endParaRPr>
            </a:p>
          </p:txBody>
        </p:sp>
        <p:sp>
          <p:nvSpPr>
            <p:cNvPr id="9" name="Textfeld 2"/>
            <p:cNvSpPr txBox="1"/>
            <p:nvPr/>
          </p:nvSpPr>
          <p:spPr>
            <a:xfrm>
              <a:off x="2160814" y="0"/>
              <a:ext cx="1306800"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Reformation</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(16. Jh.)</a:t>
              </a:r>
              <a:endParaRPr lang="en-US" dirty="0">
                <a:solidFill>
                  <a:srgbClr val="000000"/>
                </a:solidFill>
                <a:effectLst/>
                <a:latin typeface="Georgia"/>
                <a:ea typeface="Arial Unicode MS"/>
                <a:cs typeface="Arial Unicode MS"/>
              </a:endParaRPr>
            </a:p>
          </p:txBody>
        </p:sp>
      </p:grpSp>
      <p:cxnSp>
        <p:nvCxnSpPr>
          <p:cNvPr id="17" name="Gerade Verbindung 16"/>
          <p:cNvCxnSpPr/>
          <p:nvPr/>
        </p:nvCxnSpPr>
        <p:spPr>
          <a:xfrm flipV="1">
            <a:off x="7020272" y="2636912"/>
            <a:ext cx="0" cy="1739860"/>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8" name="Textfeld 2"/>
          <p:cNvSpPr txBox="1"/>
          <p:nvPr/>
        </p:nvSpPr>
        <p:spPr>
          <a:xfrm>
            <a:off x="5924689" y="1556792"/>
            <a:ext cx="2247711" cy="111655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Modernisierung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Individualisierung</a:t>
            </a:r>
            <a:br>
              <a:rPr lang="de-DE" i="1" dirty="0" smtClean="0">
                <a:solidFill>
                  <a:srgbClr val="000000"/>
                </a:solidFill>
                <a:effectLst/>
                <a:latin typeface="Georgia"/>
                <a:ea typeface="Arial Unicode MS"/>
                <a:cs typeface="Arial Unicode MS"/>
              </a:rPr>
            </a:br>
            <a:r>
              <a:rPr lang="de-DE" i="1" dirty="0" smtClean="0">
                <a:solidFill>
                  <a:srgbClr val="000000"/>
                </a:solidFill>
                <a:latin typeface="Georgia"/>
                <a:ea typeface="Arial Unicode MS"/>
                <a:cs typeface="Arial Unicode MS"/>
              </a:rPr>
              <a:t>Migration</a:t>
            </a:r>
            <a:endParaRPr lang="en-US" dirty="0">
              <a:solidFill>
                <a:srgbClr val="000000"/>
              </a:solidFill>
              <a:effectLst/>
              <a:latin typeface="Georgia"/>
              <a:ea typeface="Arial Unicode MS"/>
              <a:cs typeface="Arial Unicode MS"/>
            </a:endParaRPr>
          </a:p>
        </p:txBody>
      </p:sp>
      <p:cxnSp>
        <p:nvCxnSpPr>
          <p:cNvPr id="19" name="Gerade Verbindung 18"/>
          <p:cNvCxnSpPr/>
          <p:nvPr/>
        </p:nvCxnSpPr>
        <p:spPr>
          <a:xfrm flipV="1">
            <a:off x="4499992" y="2924944"/>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V="1">
            <a:off x="899592" y="2852936"/>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2" name="Rectangle 2"/>
          <p:cNvSpPr>
            <a:spLocks noGrp="1" noChangeArrowheads="1"/>
          </p:cNvSpPr>
          <p:nvPr>
            <p:ph type="title"/>
          </p:nvPr>
        </p:nvSpPr>
        <p:spPr>
          <a:xfrm>
            <a:off x="0" y="0"/>
            <a:ext cx="9144000" cy="1412776"/>
          </a:xfrm>
          <a:solidFill>
            <a:schemeClr val="accent1">
              <a:lumMod val="60000"/>
              <a:lumOff val="40000"/>
            </a:schemeClr>
          </a:solidFill>
        </p:spPr>
        <p:txBody>
          <a:bodyPr lIns="36000" rIns="36000">
            <a:noAutofit/>
          </a:bodyPr>
          <a:lstStyle/>
          <a:p>
            <a:pPr>
              <a:defRPr/>
            </a:pPr>
            <a:r>
              <a:rPr lang="de-DE" b="1" dirty="0" smtClean="0"/>
              <a:t>Gegenwart: Epochale Transformation des religiösen Feldes in der Schweiz</a:t>
            </a:r>
            <a:endParaRPr lang="de-DE" b="1" dirty="0" smtClean="0">
              <a:solidFill>
                <a:schemeClr val="tx1"/>
              </a:solidFill>
              <a:latin typeface="+mn-lt"/>
            </a:endParaRPr>
          </a:p>
        </p:txBody>
      </p:sp>
      <p:sp>
        <p:nvSpPr>
          <p:cNvPr id="23" name="Pfeil nach rechts 22"/>
          <p:cNvSpPr/>
          <p:nvPr/>
        </p:nvSpPr>
        <p:spPr>
          <a:xfrm>
            <a:off x="0" y="5373216"/>
            <a:ext cx="8731778" cy="5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feld 23"/>
          <p:cNvSpPr txBox="1"/>
          <p:nvPr/>
        </p:nvSpPr>
        <p:spPr>
          <a:xfrm>
            <a:off x="2915816" y="5805264"/>
            <a:ext cx="3312368" cy="769441"/>
          </a:xfrm>
          <a:prstGeom prst="rect">
            <a:avLst/>
          </a:prstGeom>
          <a:noFill/>
        </p:spPr>
        <p:txBody>
          <a:bodyPr wrap="square" rtlCol="0">
            <a:spAutoFit/>
          </a:bodyPr>
          <a:lstStyle/>
          <a:p>
            <a:pPr algn="ctr"/>
            <a:r>
              <a:rPr lang="de-DE" sz="4400" b="1" dirty="0" smtClean="0">
                <a:solidFill>
                  <a:schemeClr val="accent1">
                    <a:lumMod val="75000"/>
                  </a:schemeClr>
                </a:solidFill>
              </a:rPr>
              <a:t>Zeitachse</a:t>
            </a:r>
            <a:endParaRPr lang="en-US" sz="4400" b="1" dirty="0">
              <a:solidFill>
                <a:schemeClr val="accent1">
                  <a:lumMod val="75000"/>
                </a:schemeClr>
              </a:solidFill>
            </a:endParaRPr>
          </a:p>
        </p:txBody>
      </p:sp>
      <p:sp>
        <p:nvSpPr>
          <p:cNvPr id="15" name="Textfeld 14"/>
          <p:cNvSpPr txBox="1"/>
          <p:nvPr/>
        </p:nvSpPr>
        <p:spPr>
          <a:xfrm>
            <a:off x="6691162" y="1700808"/>
            <a:ext cx="2129310" cy="3693319"/>
          </a:xfrm>
          <a:prstGeom prst="rect">
            <a:avLst/>
          </a:prstGeom>
          <a:solidFill>
            <a:schemeClr val="bg1"/>
          </a:solidFill>
        </p:spPr>
        <p:txBody>
          <a:bodyPr wrap="square" rtlCol="0">
            <a:spAutoFit/>
          </a:bodyPr>
          <a:lstStyle/>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
        <p:nvSpPr>
          <p:cNvPr id="16" name="Textfeld 15"/>
          <p:cNvSpPr txBox="1"/>
          <p:nvPr/>
        </p:nvSpPr>
        <p:spPr>
          <a:xfrm>
            <a:off x="5924689" y="1556792"/>
            <a:ext cx="3048183" cy="1477328"/>
          </a:xfrm>
          <a:prstGeom prst="rect">
            <a:avLst/>
          </a:prstGeom>
          <a:solidFill>
            <a:schemeClr val="bg1"/>
          </a:solidFill>
        </p:spPr>
        <p:txBody>
          <a:bodyPr wrap="square" rtlCol="0">
            <a:spAutoFit/>
          </a:bodyPr>
          <a:lstStyle/>
          <a:p>
            <a:endParaRPr lang="de-CH" dirty="0" smtClean="0"/>
          </a:p>
          <a:p>
            <a:endParaRPr lang="de-CH" dirty="0"/>
          </a:p>
          <a:p>
            <a:endParaRPr lang="de-CH" dirty="0" smtClean="0"/>
          </a:p>
          <a:p>
            <a:endParaRPr lang="de-CH" dirty="0"/>
          </a:p>
          <a:p>
            <a:endParaRPr lang="de-CH" dirty="0" smtClean="0"/>
          </a:p>
        </p:txBody>
      </p:sp>
    </p:spTree>
    <p:extLst>
      <p:ext uri="{BB962C8B-B14F-4D97-AF65-F5344CB8AC3E}">
        <p14:creationId xmlns:p14="http://schemas.microsoft.com/office/powerpoint/2010/main" val="254940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5406" y="1772816"/>
            <a:ext cx="8747184" cy="3910608"/>
            <a:chOff x="-274034" y="0"/>
            <a:chExt cx="5833006" cy="1219392"/>
          </a:xfrm>
        </p:grpSpPr>
        <p:sp>
          <p:nvSpPr>
            <p:cNvPr id="5" name="Textfeld 23"/>
            <p:cNvSpPr txBox="1">
              <a:spLocks/>
            </p:cNvSpPr>
            <p:nvPr/>
          </p:nvSpPr>
          <p:spPr>
            <a:xfrm>
              <a:off x="104775" y="714375"/>
              <a:ext cx="2602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800 Jahre </a:t>
              </a:r>
              <a:br>
                <a:rPr lang="de-DE" sz="2000" b="1" dirty="0">
                  <a:solidFill>
                    <a:srgbClr val="000000"/>
                  </a:solidFill>
                  <a:effectLst/>
                  <a:latin typeface="Georgia"/>
                  <a:ea typeface="Arial Unicode MS"/>
                  <a:cs typeface="Arial Unicode MS"/>
                </a:rPr>
              </a:br>
              <a:r>
                <a:rPr lang="de-DE" sz="2000" b="1" dirty="0">
                  <a:solidFill>
                    <a:srgbClr val="000000"/>
                  </a:solidFill>
                  <a:effectLst/>
                  <a:latin typeface="Georgia"/>
                  <a:ea typeface="Arial Unicode MS"/>
                  <a:cs typeface="Arial Unicode MS"/>
                </a:rPr>
                <a:t>katholisches Monopol</a:t>
              </a:r>
              <a:endParaRPr lang="en-US" sz="2000" dirty="0">
                <a:solidFill>
                  <a:srgbClr val="000000"/>
                </a:solidFill>
                <a:effectLst/>
                <a:latin typeface="Georgia"/>
                <a:ea typeface="Arial Unicode MS"/>
                <a:cs typeface="Arial Unicode MS"/>
              </a:endParaRPr>
            </a:p>
          </p:txBody>
        </p:sp>
        <p:sp>
          <p:nvSpPr>
            <p:cNvPr id="6" name="Textfeld 24"/>
            <p:cNvSpPr txBox="1">
              <a:spLocks/>
            </p:cNvSpPr>
            <p:nvPr/>
          </p:nvSpPr>
          <p:spPr>
            <a:xfrm>
              <a:off x="2819400" y="714375"/>
              <a:ext cx="1378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450 Jahre </a:t>
              </a:r>
              <a:r>
                <a:rPr lang="de-DE" sz="2000" b="1" dirty="0" err="1">
                  <a:solidFill>
                    <a:srgbClr val="000000"/>
                  </a:solidFill>
                  <a:effectLst/>
                  <a:latin typeface="Georgia"/>
                  <a:ea typeface="Arial Unicode MS"/>
                  <a:cs typeface="Arial Unicode MS"/>
                </a:rPr>
                <a:t>ref</a:t>
              </a:r>
              <a:r>
                <a:rPr lang="de-DE" sz="2000" b="1" dirty="0">
                  <a:solidFill>
                    <a:srgbClr val="000000"/>
                  </a:solidFill>
                  <a:effectLst/>
                  <a:latin typeface="Georgia"/>
                  <a:ea typeface="Arial Unicode MS"/>
                  <a:cs typeface="Arial Unicode MS"/>
                </a:rPr>
                <a:t>/</a:t>
              </a:r>
              <a:r>
                <a:rPr lang="de-DE" sz="2000" b="1" dirty="0" err="1">
                  <a:solidFill>
                    <a:srgbClr val="000000"/>
                  </a:solidFill>
                  <a:effectLst/>
                  <a:latin typeface="Georgia"/>
                  <a:ea typeface="Arial Unicode MS"/>
                  <a:cs typeface="Arial Unicode MS"/>
                </a:rPr>
                <a:t>rk</a:t>
              </a:r>
              <a:r>
                <a:rPr lang="de-DE" sz="2000" b="1" dirty="0">
                  <a:solidFill>
                    <a:srgbClr val="000000"/>
                  </a:solidFill>
                  <a:effectLst/>
                  <a:latin typeface="Georgia"/>
                  <a:ea typeface="Arial Unicode MS"/>
                  <a:cs typeface="Arial Unicode MS"/>
                </a:rPr>
                <a:t> Duopol</a:t>
              </a:r>
              <a:endParaRPr lang="en-US" sz="2000" dirty="0">
                <a:solidFill>
                  <a:srgbClr val="000000"/>
                </a:solidFill>
                <a:effectLst/>
                <a:latin typeface="Georgia"/>
                <a:ea typeface="Arial Unicode MS"/>
                <a:cs typeface="Arial Unicode MS"/>
              </a:endParaRPr>
            </a:p>
          </p:txBody>
        </p:sp>
        <p:sp>
          <p:nvSpPr>
            <p:cNvPr id="7" name="Textfeld 26"/>
            <p:cNvSpPr txBox="1">
              <a:spLocks/>
            </p:cNvSpPr>
            <p:nvPr/>
          </p:nvSpPr>
          <p:spPr>
            <a:xfrm>
              <a:off x="4305300" y="714217"/>
              <a:ext cx="1253672" cy="450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Bef>
                  <a:spcPts val="1500"/>
                </a:spcBef>
                <a:spcAft>
                  <a:spcPts val="595"/>
                </a:spcAft>
              </a:pPr>
              <a:r>
                <a:rPr lang="de-DE" sz="2000" b="1" dirty="0" smtClean="0">
                  <a:solidFill>
                    <a:srgbClr val="000000"/>
                  </a:solidFill>
                  <a:effectLst/>
                  <a:latin typeface="Georgia"/>
                  <a:ea typeface="Arial Unicode MS"/>
                  <a:cs typeface="Arial Unicode MS"/>
                </a:rPr>
                <a:t>X </a:t>
              </a:r>
              <a:endParaRPr lang="en-US" sz="2000" dirty="0">
                <a:solidFill>
                  <a:srgbClr val="000000"/>
                </a:solidFill>
                <a:effectLst/>
                <a:latin typeface="Georgia"/>
                <a:ea typeface="Arial Unicode MS"/>
                <a:cs typeface="Arial Unicode MS"/>
              </a:endParaRPr>
            </a:p>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p:txBody>
        </p:sp>
        <p:sp>
          <p:nvSpPr>
            <p:cNvPr id="8" name="Textfeld 1"/>
            <p:cNvSpPr txBox="1"/>
            <p:nvPr/>
          </p:nvSpPr>
          <p:spPr>
            <a:xfrm>
              <a:off x="-274034" y="0"/>
              <a:ext cx="1406175"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Christianisierung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(7.-9. Jh.)</a:t>
              </a:r>
              <a:endParaRPr lang="en-US" dirty="0">
                <a:solidFill>
                  <a:srgbClr val="000000"/>
                </a:solidFill>
                <a:effectLst/>
                <a:latin typeface="Georgia"/>
                <a:ea typeface="Arial Unicode MS"/>
                <a:cs typeface="Arial Unicode MS"/>
              </a:endParaRPr>
            </a:p>
          </p:txBody>
        </p:sp>
        <p:sp>
          <p:nvSpPr>
            <p:cNvPr id="9" name="Textfeld 2"/>
            <p:cNvSpPr txBox="1"/>
            <p:nvPr/>
          </p:nvSpPr>
          <p:spPr>
            <a:xfrm>
              <a:off x="2160814" y="0"/>
              <a:ext cx="1306800"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Reformation</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(16. Jh.)</a:t>
              </a:r>
              <a:endParaRPr lang="en-US" dirty="0">
                <a:solidFill>
                  <a:srgbClr val="000000"/>
                </a:solidFill>
                <a:effectLst/>
                <a:latin typeface="Georgia"/>
                <a:ea typeface="Arial Unicode MS"/>
                <a:cs typeface="Arial Unicode MS"/>
              </a:endParaRPr>
            </a:p>
          </p:txBody>
        </p:sp>
      </p:grpSp>
      <p:cxnSp>
        <p:nvCxnSpPr>
          <p:cNvPr id="17" name="Gerade Verbindung 16"/>
          <p:cNvCxnSpPr/>
          <p:nvPr/>
        </p:nvCxnSpPr>
        <p:spPr>
          <a:xfrm flipV="1">
            <a:off x="7020272" y="2636912"/>
            <a:ext cx="0" cy="1739860"/>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8" name="Textfeld 2"/>
          <p:cNvSpPr txBox="1"/>
          <p:nvPr/>
        </p:nvSpPr>
        <p:spPr>
          <a:xfrm>
            <a:off x="5924689" y="1700808"/>
            <a:ext cx="2247711" cy="111655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Säkularisierung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Individualisierung</a:t>
            </a:r>
            <a:br>
              <a:rPr lang="de-DE" i="1" dirty="0" smtClean="0">
                <a:solidFill>
                  <a:srgbClr val="000000"/>
                </a:solidFill>
                <a:effectLst/>
                <a:latin typeface="Georgia"/>
                <a:ea typeface="Arial Unicode MS"/>
                <a:cs typeface="Arial Unicode MS"/>
              </a:rPr>
            </a:br>
            <a:r>
              <a:rPr lang="de-DE" i="1" dirty="0" smtClean="0">
                <a:solidFill>
                  <a:srgbClr val="000000"/>
                </a:solidFill>
                <a:latin typeface="Georgia"/>
                <a:ea typeface="Arial Unicode MS"/>
                <a:cs typeface="Arial Unicode MS"/>
              </a:rPr>
              <a:t>Pluralisierung</a:t>
            </a:r>
            <a:endParaRPr lang="en-US" dirty="0">
              <a:solidFill>
                <a:srgbClr val="000000"/>
              </a:solidFill>
              <a:effectLst/>
              <a:latin typeface="Georgia"/>
              <a:ea typeface="Arial Unicode MS"/>
              <a:cs typeface="Arial Unicode MS"/>
            </a:endParaRPr>
          </a:p>
        </p:txBody>
      </p:sp>
      <p:cxnSp>
        <p:nvCxnSpPr>
          <p:cNvPr id="19" name="Gerade Verbindung 18"/>
          <p:cNvCxnSpPr/>
          <p:nvPr/>
        </p:nvCxnSpPr>
        <p:spPr>
          <a:xfrm flipV="1">
            <a:off x="4499992" y="2924944"/>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V="1">
            <a:off x="899592" y="2852936"/>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2" name="Rectangle 2"/>
          <p:cNvSpPr>
            <a:spLocks noGrp="1" noChangeArrowheads="1"/>
          </p:cNvSpPr>
          <p:nvPr>
            <p:ph type="title"/>
          </p:nvPr>
        </p:nvSpPr>
        <p:spPr>
          <a:xfrm>
            <a:off x="0" y="0"/>
            <a:ext cx="9144000" cy="1412776"/>
          </a:xfrm>
          <a:solidFill>
            <a:schemeClr val="accent1">
              <a:lumMod val="60000"/>
              <a:lumOff val="40000"/>
            </a:schemeClr>
          </a:solidFill>
        </p:spPr>
        <p:txBody>
          <a:bodyPr lIns="36000" rIns="36000">
            <a:noAutofit/>
          </a:bodyPr>
          <a:lstStyle/>
          <a:p>
            <a:pPr>
              <a:defRPr/>
            </a:pPr>
            <a:r>
              <a:rPr lang="de-DE" b="1" dirty="0" smtClean="0"/>
              <a:t>Gegenwart: Epochale Transformation des religiösen Feldes in der Schweiz</a:t>
            </a:r>
            <a:endParaRPr lang="de-DE" b="1" dirty="0" smtClean="0">
              <a:solidFill>
                <a:schemeClr val="tx1"/>
              </a:solidFill>
              <a:latin typeface="+mn-lt"/>
            </a:endParaRPr>
          </a:p>
        </p:txBody>
      </p:sp>
      <p:sp>
        <p:nvSpPr>
          <p:cNvPr id="23" name="Pfeil nach rechts 22"/>
          <p:cNvSpPr/>
          <p:nvPr/>
        </p:nvSpPr>
        <p:spPr>
          <a:xfrm>
            <a:off x="0" y="5373216"/>
            <a:ext cx="8731778" cy="5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feld 23"/>
          <p:cNvSpPr txBox="1"/>
          <p:nvPr/>
        </p:nvSpPr>
        <p:spPr>
          <a:xfrm>
            <a:off x="2915816" y="5805264"/>
            <a:ext cx="3312368" cy="769441"/>
          </a:xfrm>
          <a:prstGeom prst="rect">
            <a:avLst/>
          </a:prstGeom>
          <a:noFill/>
        </p:spPr>
        <p:txBody>
          <a:bodyPr wrap="square" rtlCol="0">
            <a:spAutoFit/>
          </a:bodyPr>
          <a:lstStyle/>
          <a:p>
            <a:pPr algn="ctr"/>
            <a:r>
              <a:rPr lang="de-DE" sz="4400" b="1" dirty="0" smtClean="0">
                <a:solidFill>
                  <a:schemeClr val="accent1">
                    <a:lumMod val="75000"/>
                  </a:schemeClr>
                </a:solidFill>
              </a:rPr>
              <a:t>Zeitachse</a:t>
            </a:r>
            <a:endParaRPr lang="en-US" sz="4400" b="1" dirty="0">
              <a:solidFill>
                <a:schemeClr val="accent1">
                  <a:lumMod val="75000"/>
                </a:schemeClr>
              </a:solidFill>
            </a:endParaRPr>
          </a:p>
        </p:txBody>
      </p:sp>
    </p:spTree>
    <p:extLst>
      <p:ext uri="{BB962C8B-B14F-4D97-AF65-F5344CB8AC3E}">
        <p14:creationId xmlns:p14="http://schemas.microsoft.com/office/powerpoint/2010/main" val="2530564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980728"/>
            <a:ext cx="9144000" cy="4968552"/>
          </a:xfrm>
          <a:solidFill>
            <a:schemeClr val="accent1">
              <a:lumMod val="60000"/>
              <a:lumOff val="40000"/>
            </a:schemeClr>
          </a:solidFill>
        </p:spPr>
        <p:txBody>
          <a:bodyPr>
            <a:normAutofit/>
          </a:bodyPr>
          <a:lstStyle/>
          <a:p>
            <a:r>
              <a:rPr lang="de-CH" sz="7200" b="1" dirty="0" smtClean="0"/>
              <a:t>(revolutionäre) Umwälzung der religiösen Landschaft</a:t>
            </a:r>
            <a:br>
              <a:rPr lang="de-CH" sz="7200" b="1" dirty="0" smtClean="0"/>
            </a:br>
            <a:r>
              <a:rPr lang="de-CH" sz="7200" b="1" dirty="0" smtClean="0"/>
              <a:t>in der Schweiz</a:t>
            </a:r>
            <a:endParaRPr lang="de-DE" sz="5400" b="1" i="1" u="sng" dirty="0" smtClean="0">
              <a:solidFill>
                <a:schemeClr val="tx1"/>
              </a:solidFill>
              <a:latin typeface="+mn-lt"/>
            </a:endParaRPr>
          </a:p>
        </p:txBody>
      </p:sp>
    </p:spTree>
    <p:extLst>
      <p:ext uri="{BB962C8B-B14F-4D97-AF65-F5344CB8AC3E}">
        <p14:creationId xmlns:p14="http://schemas.microsoft.com/office/powerpoint/2010/main" val="312321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ext uri="{D42A27DB-BD31-4B8C-83A1-F6EECF244321}">
                <p14:modId xmlns:p14="http://schemas.microsoft.com/office/powerpoint/2010/main" val="1105278143"/>
              </p:ext>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ext uri="{D42A27DB-BD31-4B8C-83A1-F6EECF244321}">
                <p14:modId xmlns:p14="http://schemas.microsoft.com/office/powerpoint/2010/main" val="1664888939"/>
              </p:ext>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ext uri="{D42A27DB-BD31-4B8C-83A1-F6EECF244321}">
                <p14:modId xmlns:p14="http://schemas.microsoft.com/office/powerpoint/2010/main" val="1830724651"/>
              </p:ext>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feld 1"/>
          <p:cNvSpPr txBox="1"/>
          <p:nvPr/>
        </p:nvSpPr>
        <p:spPr>
          <a:xfrm>
            <a:off x="3606834" y="-27384"/>
            <a:ext cx="6005726" cy="7017306"/>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p:txBody>
      </p:sp>
      <p:sp>
        <p:nvSpPr>
          <p:cNvPr id="9" name="Textfeld 8"/>
          <p:cNvSpPr txBox="1"/>
          <p:nvPr/>
        </p:nvSpPr>
        <p:spPr>
          <a:xfrm>
            <a:off x="0" y="3463964"/>
            <a:ext cx="6005726" cy="3416320"/>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108346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feld 8"/>
          <p:cNvSpPr txBox="1"/>
          <p:nvPr/>
        </p:nvSpPr>
        <p:spPr>
          <a:xfrm>
            <a:off x="0" y="3463964"/>
            <a:ext cx="9180512" cy="3416320"/>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952420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Bildschirmpräsentation (4:3)</PresentationFormat>
  <Paragraphs>510</Paragraphs>
  <Slides>31</Slides>
  <Notes>21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31</vt:i4>
      </vt:variant>
    </vt:vector>
  </HeadingPairs>
  <TitlesOfParts>
    <vt:vector size="38" baseType="lpstr">
      <vt:lpstr>Arial</vt:lpstr>
      <vt:lpstr>Arial Unicode MS</vt:lpstr>
      <vt:lpstr>Calibri</vt:lpstr>
      <vt:lpstr>Georgia</vt:lpstr>
      <vt:lpstr>Times New Roman</vt:lpstr>
      <vt:lpstr>Wingdings</vt:lpstr>
      <vt:lpstr>Larissa-Design</vt:lpstr>
      <vt:lpstr>PowerPoint-Präsentation</vt:lpstr>
      <vt:lpstr>PowerPoint-Präsentation</vt:lpstr>
      <vt:lpstr>Unsere Gegenwart  im Kontext der Geschichte</vt:lpstr>
      <vt:lpstr>Gegenwart: Epochale Transformation des religiösen Feldes in der Schweiz</vt:lpstr>
      <vt:lpstr>Gegenwart: Epochale Transformation des religiösen Feldes in der Schweiz</vt:lpstr>
      <vt:lpstr>Gegenwart: Epochale Transformation des religiösen Feldes in der Schweiz</vt:lpstr>
      <vt:lpstr>(revolutionäre) Umwälzung der religiösen Landschaft in der Schweiz</vt:lpstr>
      <vt:lpstr>PowerPoint-Präsentation</vt:lpstr>
      <vt:lpstr>PowerPoint-Präsentation</vt:lpstr>
      <vt:lpstr>PowerPoint-Präsentation</vt:lpstr>
      <vt:lpstr>PowerPoint-Präsentation</vt:lpstr>
      <vt:lpstr>Gottesdienstteilnahme seit 1970</vt:lpstr>
      <vt:lpstr>PowerPoint-Präsentation</vt:lpstr>
      <vt:lpstr>PowerPoint-Präsentation</vt:lpstr>
      <vt:lpstr>Glaube an eine «spirituelle Welt» seit 1961</vt:lpstr>
      <vt:lpstr>PowerPoint-Präsentation</vt:lpstr>
      <vt:lpstr>PowerPoint-Präsentation</vt:lpstr>
      <vt:lpstr>PowerPoint-Präsentation</vt:lpstr>
      <vt:lpstr>PowerPoint-Präsentation</vt:lpstr>
      <vt:lpstr>PowerPoint-Präsentation</vt:lpstr>
      <vt:lpstr>PowerPoint-Präsentation</vt:lpstr>
      <vt:lpstr>Religiöse Erfahrungen seit 2007</vt:lpstr>
      <vt:lpstr>PowerPoint-Präsentation</vt:lpstr>
      <vt:lpstr>PowerPoint-Präsentation</vt:lpstr>
      <vt:lpstr>PowerPoint-Präsentation</vt:lpstr>
      <vt:lpstr>Thesen zur Zukunft  der Kirchen  in der Schweiz</vt:lpstr>
      <vt:lpstr>PowerPoint-Präsentation</vt:lpstr>
      <vt:lpstr>PowerPoint-Präsentation</vt:lpstr>
      <vt:lpstr>PowerPoint-Präsentation</vt:lpstr>
      <vt:lpstr>PowerPoint-Präsentation</vt:lpstr>
      <vt:lpstr>Vielen Dank  für Ihre Aufmerksamkeit!</vt:lpstr>
    </vt:vector>
  </TitlesOfParts>
  <Company>Frost-RL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Huber</dc:creator>
  <cp:lastModifiedBy>huberstefan</cp:lastModifiedBy>
  <cp:revision>397</cp:revision>
  <cp:lastPrinted>2018-10-09T09:14:58Z</cp:lastPrinted>
  <dcterms:created xsi:type="dcterms:W3CDTF">2011-02-11T16:51:26Z</dcterms:created>
  <dcterms:modified xsi:type="dcterms:W3CDTF">2019-06-26T04:49:27Z</dcterms:modified>
</cp:coreProperties>
</file>